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theme/themeOverride13.xml" ContentType="application/vnd.openxmlformats-officedocument.themeOverride+xml"/>
  <Override PartName="/ppt/notesSlides/notesSlide23.xml" ContentType="application/vnd.openxmlformats-officedocument.presentationml.notesSlide+xml"/>
  <Override PartName="/ppt/charts/chart17.xml" ContentType="application/vnd.openxmlformats-officedocument.drawingml.chart+xml"/>
  <Override PartName="/ppt/notesSlides/notesSlide24.xml" ContentType="application/vnd.openxmlformats-officedocument.presentationml.notesSlide+xml"/>
  <Override PartName="/ppt/charts/chart18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9.xml" ContentType="application/vnd.openxmlformats-officedocument.drawingml.chart+xml"/>
  <Override PartName="/ppt/theme/themeOverride14.xml" ContentType="application/vnd.openxmlformats-officedocument.themeOverride+xml"/>
  <Override PartName="/ppt/charts/chart20.xml" ContentType="application/vnd.openxmlformats-officedocument.drawingml.chart+xml"/>
  <Override PartName="/ppt/theme/themeOverride15.xml" ContentType="application/vnd.openxmlformats-officedocument.themeOverride+xml"/>
  <Override PartName="/ppt/notesSlides/notesSlide27.xml" ContentType="application/vnd.openxmlformats-officedocument.presentationml.notesSlide+xml"/>
  <Override PartName="/ppt/charts/chart2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6.xml" ContentType="application/vnd.openxmlformats-officedocument.themeOverride+xml"/>
  <Override PartName="/ppt/notesSlides/notesSlide28.xml" ContentType="application/vnd.openxmlformats-officedocument.presentationml.notesSlide+xml"/>
  <Override PartName="/ppt/charts/chart2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7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3.xml" ContentType="application/vnd.openxmlformats-officedocument.drawingml.chart+xml"/>
  <Override PartName="/ppt/theme/themeOverride18.xml" ContentType="application/vnd.openxmlformats-officedocument.themeOverride+xml"/>
  <Override PartName="/ppt/charts/chart24.xml" ContentType="application/vnd.openxmlformats-officedocument.drawingml.chart+xml"/>
  <Override PartName="/ppt/theme/themeOverride19.xml" ContentType="application/vnd.openxmlformats-officedocument.themeOverride+xml"/>
  <Override PartName="/ppt/notesSlides/notesSlide33.xml" ContentType="application/vnd.openxmlformats-officedocument.presentationml.notesSlide+xml"/>
  <Override PartName="/ppt/charts/chart2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0.xml" ContentType="application/vnd.openxmlformats-officedocument.themeOverride+xml"/>
  <Override PartName="/ppt/notesSlides/notesSlide34.xml" ContentType="application/vnd.openxmlformats-officedocument.presentationml.notesSlide+xml"/>
  <Override PartName="/ppt/charts/chart2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1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58" r:id="rId1"/>
    <p:sldMasterId id="2147483660" r:id="rId2"/>
    <p:sldMasterId id="2147483662" r:id="rId3"/>
    <p:sldMasterId id="2147483664" r:id="rId4"/>
    <p:sldMasterId id="2147483665" r:id="rId5"/>
    <p:sldMasterId id="2147483667" r:id="rId6"/>
    <p:sldMasterId id="2147483669" r:id="rId7"/>
    <p:sldMasterId id="2147484640" r:id="rId8"/>
    <p:sldMasterId id="2147484692" r:id="rId9"/>
    <p:sldMasterId id="2147484705" r:id="rId10"/>
    <p:sldMasterId id="2147484731" r:id="rId11"/>
  </p:sldMasterIdLst>
  <p:notesMasterIdLst>
    <p:notesMasterId r:id="rId49"/>
  </p:notesMasterIdLst>
  <p:handoutMasterIdLst>
    <p:handoutMasterId r:id="rId50"/>
  </p:handoutMasterIdLst>
  <p:sldIdLst>
    <p:sldId id="526" r:id="rId12"/>
    <p:sldId id="530" r:id="rId13"/>
    <p:sldId id="552" r:id="rId14"/>
    <p:sldId id="532" r:id="rId15"/>
    <p:sldId id="562" r:id="rId16"/>
    <p:sldId id="541" r:id="rId17"/>
    <p:sldId id="523" r:id="rId18"/>
    <p:sldId id="546" r:id="rId19"/>
    <p:sldId id="574" r:id="rId20"/>
    <p:sldId id="579" r:id="rId21"/>
    <p:sldId id="585" r:id="rId22"/>
    <p:sldId id="517" r:id="rId23"/>
    <p:sldId id="542" r:id="rId24"/>
    <p:sldId id="528" r:id="rId25"/>
    <p:sldId id="545" r:id="rId26"/>
    <p:sldId id="518" r:id="rId27"/>
    <p:sldId id="543" r:id="rId28"/>
    <p:sldId id="524" r:id="rId29"/>
    <p:sldId id="537" r:id="rId30"/>
    <p:sldId id="580" r:id="rId31"/>
    <p:sldId id="581" r:id="rId32"/>
    <p:sldId id="519" r:id="rId33"/>
    <p:sldId id="544" r:id="rId34"/>
    <p:sldId id="529" r:id="rId35"/>
    <p:sldId id="538" r:id="rId36"/>
    <p:sldId id="561" r:id="rId37"/>
    <p:sldId id="563" r:id="rId38"/>
    <p:sldId id="564" r:id="rId39"/>
    <p:sldId id="565" r:id="rId40"/>
    <p:sldId id="582" r:id="rId41"/>
    <p:sldId id="583" r:id="rId42"/>
    <p:sldId id="566" r:id="rId43"/>
    <p:sldId id="567" r:id="rId44"/>
    <p:sldId id="568" r:id="rId45"/>
    <p:sldId id="569" r:id="rId46"/>
    <p:sldId id="570" r:id="rId47"/>
    <p:sldId id="547" r:id="rId4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 Nguyen" initials="LN" lastIdx="1" clrIdx="0">
    <p:extLst>
      <p:ext uri="{19B8F6BF-5375-455C-9EA6-DF929625EA0E}">
        <p15:presenceInfo xmlns:p15="http://schemas.microsoft.com/office/powerpoint/2012/main" userId="4f31fcef46bd77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92B9"/>
    <a:srgbClr val="52C4B8"/>
    <a:srgbClr val="98B954"/>
    <a:srgbClr val="F2AD00"/>
    <a:srgbClr val="F2B800"/>
    <a:srgbClr val="E2AC00"/>
    <a:srgbClr val="EAB200"/>
    <a:srgbClr val="F9A001"/>
    <a:srgbClr val="B3FF8F"/>
    <a:srgbClr val="A60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87572" autoAdjust="0"/>
  </p:normalViewPr>
  <p:slideViewPr>
    <p:cSldViewPr snapToGrid="0">
      <p:cViewPr varScale="1">
        <p:scale>
          <a:sx n="98" d="100"/>
          <a:sy n="98" d="100"/>
        </p:scale>
        <p:origin x="126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66" y="-120"/>
      </p:cViewPr>
      <p:guideLst>
        <p:guide orient="horz" pos="2928"/>
        <p:guide pos="2208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kmuralid\Dropbox\VIEW-Hub\GlobalVaccineIntro_Reports\2016\2016-06\4-Introduction_Status_2016Jun.xlsx" TargetMode="External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muralid\Dropbox\VIEW-Hub\GlobalVaccineIntro_Reports\2016\2016-06\5-CoverageAccessGraphs_2016Jun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VIEW-Hub\GlobalVaccineIntro_Reports\2016\2016-06\4-Introduction_Status_2016Jun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4-Introduction_Status_2016Jun.xlsx" TargetMode="External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5-CoverageAccessGraphs_2016Jun.xlsx" TargetMode="External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5-CoverageAccessGraphs_2016Jun.xlsx" TargetMode="External"/><Relationship Id="rId1" Type="http://schemas.openxmlformats.org/officeDocument/2006/relationships/themeOverride" Target="../theme/themeOverride13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VIEW-Hub\GlobalVaccineIntro_Reports\2016\2016-06\4-Introduction_Status_2016Jun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muralid\Dropbox\VIEW-Hub\GlobalVaccineIntro_Reports\2016\2016-06\4-Introduction_Status_2016Jun.xlsx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5-CoverageAccessGraphs_2016Jun.xlsx" TargetMode="External"/><Relationship Id="rId1" Type="http://schemas.openxmlformats.org/officeDocument/2006/relationships/themeOverride" Target="../theme/themeOverride14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5-CoverageAccessGraphs_2016Jun.xlsx" TargetMode="External"/><Relationship Id="rId1" Type="http://schemas.openxmlformats.org/officeDocument/2006/relationships/themeOverride" Target="../theme/themeOverrid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kmuralid\Dropbox\VIEW-Hub\GlobalVaccineIntro_Reports\2016\2016-06\4-Introduction_Status_2016Jun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kmuralid\Dropbox\VIEW-Hub\GlobalVaccineIntro_Reports\2016\2016-06\4-Introduction_Status_2016Jun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5-CoverageAccessGraphs_2016Jun.xlsx" TargetMode="External"/><Relationship Id="rId1" Type="http://schemas.openxmlformats.org/officeDocument/2006/relationships/themeOverride" Target="../theme/themeOverride18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5-CoverageAccessGraphs_2016Jun.xlsx" TargetMode="External"/><Relationship Id="rId1" Type="http://schemas.openxmlformats.org/officeDocument/2006/relationships/themeOverride" Target="../theme/themeOverrid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kmuralid\Dropbox\VIEW-Hub\GlobalVaccineIntro_Reports\2016\2016-06\4-Introduction_Status_2016Jun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kmuralid\Dropbox\VIEW-Hub\GlobalVaccineIntro_Reports\2016\2016-06\4-Introduction_Status_2016Jun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muralid\Dropbox\VIEW-Hub\GlobalVaccineIntro_Reports\2016\2016-06\5-CoverageAccessGraphs_2016Jun.xlsx" TargetMode="Externa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5-CoverageAccessGraphs_2016Jun.xlsx" TargetMode="External"/><Relationship Id="rId1" Type="http://schemas.openxmlformats.org/officeDocument/2006/relationships/themeOverride" Target="../theme/themeOverrid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4-Introduction_Status_2016Jun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VIEW-Hub\GlobalVaccineIntro_Reports\2016\2016-06\5-CoverageAccessGraphs_2016Jun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5-CoverageAccessGraphs_2016Jun.xlsx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muralid\Dropbox\VIEW-Hub\GlobalVaccineIntro_Reports\2016\2016-06\4-Introduction_Status_2016Jun.xlsx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Graphs!$A$35</c:f>
              <c:strCache>
                <c:ptCount val="1"/>
                <c:pt idx="0">
                  <c:v>PCV HIC</c:v>
                </c:pt>
              </c:strCache>
            </c:strRef>
          </c:tx>
          <c:spPr>
            <a:ln>
              <a:solidFill>
                <a:srgbClr val="008B98"/>
              </a:solidFill>
            </a:ln>
          </c:spPr>
          <c:marker>
            <c:symbol val="triangle"/>
            <c:size val="8"/>
            <c:spPr>
              <a:solidFill>
                <a:srgbClr val="008B98"/>
              </a:solidFill>
              <a:ln w="0">
                <a:solidFill>
                  <a:srgbClr val="008B98"/>
                </a:solidFill>
              </a:ln>
            </c:spPr>
          </c:marker>
          <c:dPt>
            <c:idx val="14"/>
            <c:bubble3D val="0"/>
            <c:spPr>
              <a:ln>
                <a:solidFill>
                  <a:srgbClr val="008B98"/>
                </a:solidFill>
                <a:prstDash val="solid"/>
              </a:ln>
            </c:spPr>
          </c:dPt>
          <c:dPt>
            <c:idx val="15"/>
            <c:bubble3D val="0"/>
            <c:spPr>
              <a:ln>
                <a:solidFill>
                  <a:srgbClr val="008B98"/>
                </a:solidFill>
                <a:prstDash val="solid"/>
              </a:ln>
            </c:spPr>
          </c:dPt>
          <c:dPt>
            <c:idx val="16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17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18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19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0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1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2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3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4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5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6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7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dPt>
            <c:idx val="28"/>
            <c:bubble3D val="0"/>
            <c:spPr>
              <a:ln>
                <a:solidFill>
                  <a:srgbClr val="008B98"/>
                </a:solidFill>
                <a:prstDash val="dash"/>
              </a:ln>
            </c:spPr>
          </c:dPt>
          <c:cat>
            <c:numRef>
              <c:f>Graphs!$B$37:$AB$37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Graphs!$B$35:$AB$35</c:f>
              <c:numCache>
                <c:formatCode>0%</c:formatCode>
                <c:ptCount val="27"/>
                <c:pt idx="0">
                  <c:v>1.7543859649122806E-2</c:v>
                </c:pt>
                <c:pt idx="1">
                  <c:v>1.7543859649122806E-2</c:v>
                </c:pt>
                <c:pt idx="2">
                  <c:v>3.5087719298245612E-2</c:v>
                </c:pt>
                <c:pt idx="3">
                  <c:v>3.5087719298245612E-2</c:v>
                </c:pt>
                <c:pt idx="4">
                  <c:v>3.5087719298245612E-2</c:v>
                </c:pt>
                <c:pt idx="5">
                  <c:v>0.10526315789473684</c:v>
                </c:pt>
                <c:pt idx="6">
                  <c:v>0.26315789473684209</c:v>
                </c:pt>
                <c:pt idx="7">
                  <c:v>0.35087719298245612</c:v>
                </c:pt>
                <c:pt idx="8">
                  <c:v>0.43859649122807015</c:v>
                </c:pt>
                <c:pt idx="9">
                  <c:v>0.57894736842105265</c:v>
                </c:pt>
                <c:pt idx="10">
                  <c:v>0.63157894736842102</c:v>
                </c:pt>
                <c:pt idx="11">
                  <c:v>0.68421052631578949</c:v>
                </c:pt>
                <c:pt idx="12">
                  <c:v>0.7192982456140351</c:v>
                </c:pt>
                <c:pt idx="13">
                  <c:v>0.7192982456140351</c:v>
                </c:pt>
                <c:pt idx="14">
                  <c:v>0.75438596491228072</c:v>
                </c:pt>
                <c:pt idx="15">
                  <c:v>0.77192982456140347</c:v>
                </c:pt>
                <c:pt idx="16">
                  <c:v>0.78947368421052633</c:v>
                </c:pt>
                <c:pt idx="17">
                  <c:v>0.80701754385964908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Graphs!$A$36</c:f>
              <c:strCache>
                <c:ptCount val="1"/>
                <c:pt idx="0">
                  <c:v>PCV LIC</c:v>
                </c:pt>
              </c:strCache>
            </c:strRef>
          </c:tx>
          <c:spPr>
            <a:ln>
              <a:solidFill>
                <a:srgbClr val="00B2C4"/>
              </a:solidFill>
            </a:ln>
          </c:spPr>
          <c:marker>
            <c:symbol val="circle"/>
            <c:size val="7"/>
            <c:spPr>
              <a:solidFill>
                <a:srgbClr val="00B2C4"/>
              </a:solidFill>
              <a:ln>
                <a:noFill/>
              </a:ln>
            </c:spPr>
          </c:marker>
          <c:dPt>
            <c:idx val="13"/>
            <c:bubble3D val="0"/>
            <c:spPr>
              <a:ln>
                <a:solidFill>
                  <a:srgbClr val="00B2C4"/>
                </a:solidFill>
                <a:prstDash val="solid"/>
              </a:ln>
            </c:spPr>
          </c:dPt>
          <c:dPt>
            <c:idx val="14"/>
            <c:bubble3D val="0"/>
            <c:spPr>
              <a:ln>
                <a:solidFill>
                  <a:srgbClr val="00B2C4"/>
                </a:solidFill>
                <a:prstDash val="solid"/>
              </a:ln>
            </c:spPr>
          </c:dPt>
          <c:dPt>
            <c:idx val="15"/>
            <c:bubble3D val="0"/>
            <c:spPr>
              <a:ln>
                <a:solidFill>
                  <a:srgbClr val="00B2C4"/>
                </a:solidFill>
                <a:prstDash val="solid"/>
              </a:ln>
            </c:spPr>
          </c:dPt>
          <c:dPt>
            <c:idx val="16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17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18"/>
            <c:marker>
              <c:spPr>
                <a:solidFill>
                  <a:srgbClr val="00B2C4"/>
                </a:solidFill>
                <a:ln>
                  <a:noFill/>
                  <a:prstDash val="dash"/>
                </a:ln>
              </c:spPr>
            </c:marker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19"/>
            <c:marker>
              <c:spPr>
                <a:solidFill>
                  <a:srgbClr val="00B2C4"/>
                </a:solidFill>
                <a:ln>
                  <a:noFill/>
                  <a:prstDash val="dash"/>
                </a:ln>
              </c:spPr>
            </c:marker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0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1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2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3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4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5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6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7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dPt>
            <c:idx val="28"/>
            <c:bubble3D val="0"/>
            <c:spPr>
              <a:ln>
                <a:solidFill>
                  <a:srgbClr val="00B2C4"/>
                </a:solidFill>
                <a:prstDash val="dash"/>
              </a:ln>
            </c:spPr>
          </c:dPt>
          <c:cat>
            <c:numRef>
              <c:f>Graphs!$B$37:$AB$37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Graphs!$B$36:$AB$36</c:f>
              <c:numCache>
                <c:formatCode>0%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6.4516129032258063E-2</c:v>
                </c:pt>
                <c:pt idx="10">
                  <c:v>6.4516129032258063E-2</c:v>
                </c:pt>
                <c:pt idx="11">
                  <c:v>0.29032258064516131</c:v>
                </c:pt>
                <c:pt idx="12">
                  <c:v>0.41935483870967744</c:v>
                </c:pt>
                <c:pt idx="13">
                  <c:v>0.58064516129032262</c:v>
                </c:pt>
                <c:pt idx="14">
                  <c:v>0.67741935483870963</c:v>
                </c:pt>
                <c:pt idx="15">
                  <c:v>0.77419354838709675</c:v>
                </c:pt>
                <c:pt idx="16">
                  <c:v>0.80645161290322576</c:v>
                </c:pt>
                <c:pt idx="17">
                  <c:v>0.83870967741935487</c:v>
                </c:pt>
                <c:pt idx="18">
                  <c:v>0.87096774193548387</c:v>
                </c:pt>
                <c:pt idx="19">
                  <c:v>0.93548387096774188</c:v>
                </c:pt>
                <c:pt idx="20">
                  <c:v>0.967741935483871</c:v>
                </c:pt>
                <c:pt idx="21">
                  <c:v>0.967741935483871</c:v>
                </c:pt>
                <c:pt idx="22">
                  <c:v>0.967741935483871</c:v>
                </c:pt>
                <c:pt idx="23">
                  <c:v>0.967741935483871</c:v>
                </c:pt>
                <c:pt idx="24">
                  <c:v>0.967741935483871</c:v>
                </c:pt>
                <c:pt idx="25">
                  <c:v>0.967741935483871</c:v>
                </c:pt>
                <c:pt idx="26">
                  <c:v>0.967741935483871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Graphs!$A$41</c:f>
              <c:strCache>
                <c:ptCount val="1"/>
                <c:pt idx="0">
                  <c:v>Rota HIC</c:v>
                </c:pt>
              </c:strCache>
            </c:strRef>
          </c:tx>
          <c:spPr>
            <a:ln w="38100">
              <a:solidFill>
                <a:schemeClr val="accent6">
                  <a:lumMod val="40000"/>
                  <a:lumOff val="60000"/>
                </a:schemeClr>
              </a:solidFill>
            </a:ln>
          </c:spPr>
          <c:marker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c:spPr>
          </c:marker>
          <c:cat>
            <c:numRef>
              <c:f>Graphs!$B$37:$AB$37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Graphs!$B$41:$P$41</c:f>
              <c:numCache>
                <c:formatCode>0%</c:formatCode>
                <c:ptCount val="15"/>
                <c:pt idx="0">
                  <c:v>5.2631578947368418E-2</c:v>
                </c:pt>
                <c:pt idx="1">
                  <c:v>8.771929824561403E-2</c:v>
                </c:pt>
                <c:pt idx="2">
                  <c:v>0.10526315789473684</c:v>
                </c:pt>
                <c:pt idx="3">
                  <c:v>0.14035087719298245</c:v>
                </c:pt>
                <c:pt idx="4">
                  <c:v>0.15789473684210525</c:v>
                </c:pt>
                <c:pt idx="5">
                  <c:v>0.17543859649122806</c:v>
                </c:pt>
                <c:pt idx="6">
                  <c:v>0.17543859649122806</c:v>
                </c:pt>
                <c:pt idx="7">
                  <c:v>0.22807017543859648</c:v>
                </c:pt>
                <c:pt idx="8">
                  <c:v>0.2982456140350877</c:v>
                </c:pt>
                <c:pt idx="9">
                  <c:v>0.33333333333333331</c:v>
                </c:pt>
                <c:pt idx="10">
                  <c:v>0.36842105263157893</c:v>
                </c:pt>
              </c:numCache>
            </c:numRef>
          </c:val>
          <c:smooth val="0"/>
        </c:ser>
        <c:ser>
          <c:idx val="1"/>
          <c:order val="3"/>
          <c:tx>
            <c:strRef>
              <c:f>Graphs!$A$45</c:f>
              <c:strCache>
                <c:ptCount val="1"/>
                <c:pt idx="0">
                  <c:v>Rota LIC</c:v>
                </c:pt>
              </c:strCache>
            </c:strRef>
          </c:tx>
          <c:spPr>
            <a:ln>
              <a:solidFill>
                <a:srgbClr val="713605"/>
              </a:solidFill>
            </a:ln>
          </c:spPr>
          <c:marker>
            <c:symbol val="square"/>
            <c:size val="7"/>
            <c:spPr>
              <a:solidFill>
                <a:srgbClr val="713605"/>
              </a:solidFill>
              <a:ln>
                <a:solidFill>
                  <a:srgbClr val="713605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713605"/>
                </a:solidFill>
                <a:prstDash val="dash"/>
              </a:ln>
            </c:spPr>
          </c:dPt>
          <c:dPt>
            <c:idx val="11"/>
            <c:bubble3D val="0"/>
            <c:spPr>
              <a:ln>
                <a:solidFill>
                  <a:srgbClr val="713605"/>
                </a:solidFill>
                <a:prstDash val="dash"/>
              </a:ln>
            </c:spPr>
          </c:dPt>
          <c:dPt>
            <c:idx val="12"/>
            <c:bubble3D val="0"/>
            <c:spPr>
              <a:ln>
                <a:solidFill>
                  <a:srgbClr val="713605"/>
                </a:solidFill>
                <a:prstDash val="dash"/>
              </a:ln>
            </c:spPr>
          </c:dPt>
          <c:dPt>
            <c:idx val="13"/>
            <c:bubble3D val="0"/>
            <c:spPr>
              <a:ln>
                <a:solidFill>
                  <a:srgbClr val="713605"/>
                </a:solidFill>
                <a:prstDash val="dash"/>
              </a:ln>
            </c:spPr>
          </c:dPt>
          <c:dPt>
            <c:idx val="14"/>
            <c:bubble3D val="0"/>
            <c:spPr>
              <a:ln>
                <a:solidFill>
                  <a:srgbClr val="713605"/>
                </a:solidFill>
                <a:prstDash val="dash"/>
              </a:ln>
            </c:spPr>
          </c:dPt>
          <c:cat>
            <c:numRef>
              <c:f>Graphs!$B$37:$AB$37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Graphs!$B$45:$P$45</c:f>
              <c:numCache>
                <c:formatCode>0%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9.6774193548387094E-2</c:v>
                </c:pt>
                <c:pt idx="7">
                  <c:v>0.25806451612903225</c:v>
                </c:pt>
                <c:pt idx="8">
                  <c:v>0.5161290322580645</c:v>
                </c:pt>
                <c:pt idx="9">
                  <c:v>0.58064516129032262</c:v>
                </c:pt>
                <c:pt idx="10">
                  <c:v>0.67741935483870963</c:v>
                </c:pt>
                <c:pt idx="11">
                  <c:v>0.74193548387096775</c:v>
                </c:pt>
                <c:pt idx="12">
                  <c:v>0.80645161290322576</c:v>
                </c:pt>
                <c:pt idx="13">
                  <c:v>0.83870967741935487</c:v>
                </c:pt>
                <c:pt idx="14">
                  <c:v>0.90322580645161288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9419560"/>
        <c:axId val="399423480"/>
      </c:lineChart>
      <c:catAx>
        <c:axId val="399419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 b="1">
                    <a:latin typeface="+mn-lt"/>
                  </a:defRPr>
                </a:pPr>
                <a:r>
                  <a:rPr lang="en-US" sz="1050" b="1">
                    <a:latin typeface="+mn-lt"/>
                  </a:rPr>
                  <a:t>Years since first introduction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399423480"/>
        <c:crosses val="autoZero"/>
        <c:auto val="1"/>
        <c:lblAlgn val="ctr"/>
        <c:lblOffset val="100"/>
        <c:noMultiLvlLbl val="0"/>
      </c:catAx>
      <c:valAx>
        <c:axId val="399423480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50" b="1">
                    <a:latin typeface="+mn-lt"/>
                  </a:defRPr>
                </a:pPr>
                <a:r>
                  <a:rPr lang="en-US" sz="1050" b="1">
                    <a:latin typeface="+mn-lt"/>
                  </a:rPr>
                  <a:t>Percentage of countries that have</a:t>
                </a:r>
              </a:p>
              <a:p>
                <a:pPr>
                  <a:defRPr sz="1050" b="1">
                    <a:latin typeface="+mn-lt"/>
                  </a:defRPr>
                </a:pPr>
                <a:r>
                  <a:rPr lang="en-US" sz="1050" b="1">
                    <a:latin typeface="+mn-lt"/>
                  </a:rPr>
                  <a:t> universally introduced vaccine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3994195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3"/>
          <c:dPt>
            <c:idx val="0"/>
            <c:bubble3D val="0"/>
            <c:explosion val="0"/>
            <c:spPr>
              <a:solidFill>
                <a:srgbClr val="03BED2"/>
              </a:solidFill>
            </c:spPr>
          </c:dPt>
          <c:dPt>
            <c:idx val="1"/>
            <c:bubble3D val="0"/>
            <c:explosion val="0"/>
            <c:spPr>
              <a:solidFill>
                <a:srgbClr val="005A64"/>
              </a:solidFill>
            </c:spPr>
          </c:dPt>
          <c:dPt>
            <c:idx val="2"/>
            <c:bubble3D val="0"/>
            <c:explosion val="0"/>
            <c:spPr>
              <a:solidFill>
                <a:srgbClr val="9BF5FF"/>
              </a:solidFill>
            </c:spPr>
          </c:dPt>
          <c:dPt>
            <c:idx val="3"/>
            <c:bubble3D val="0"/>
            <c:explosion val="0"/>
            <c:spPr>
              <a:solidFill>
                <a:srgbClr val="008896"/>
              </a:solidFill>
            </c:spPr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18902241907261591"/>
                  <c:y val="-0.25958436478743896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482005C1-F8CC-4C1A-A150-812AA6392DF8}" type="CATEGORYNAM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3978F554-7744-4072-B4CB-0F75CBF913D3}" type="CELLRAN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baseline="0"/>
                      <a:t> countries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A6675D2-3F28-4045-BECA-0EC56B0D250E}" type="PERCENTA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0.14018569553805774"/>
                  <c:y val="8.856577763481159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8C5DF817-17B3-4671-A8D1-FBA9F810423B}" type="CATEGORYNAME">
                      <a:rPr lang="en-US">
                        <a:solidFill>
                          <a:schemeClr val="bg1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1401E27A-98B3-41F5-9215-9B6CB2E67831}" type="CELLRANGE">
                      <a:rPr lang="en-US">
                        <a:solidFill>
                          <a:schemeClr val="bg1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countries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9C625D9-412A-4C11-A10D-FCC96B6A449A}" type="PERCENTAGE">
                      <a:rPr lang="en-US">
                        <a:solidFill>
                          <a:schemeClr val="bg1"/>
                        </a:solidFill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015977690288715"/>
                      <c:h val="0.20788928359976316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8.2332786526684118E-2"/>
                  <c:y val="0.17450319265154024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641D315C-99D6-4AF4-90E0-9BF905D00808}" type="CATEGORYNAM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/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56425B39-7CF1-4CD4-9F52-700BE6646B26}" type="CELLRAN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baseline="0"/>
                      <a:t> countries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9A83EA90-4FC9-47E5-B7C7-D004EB0AD100}" type="PERCENTAGE">
                      <a:rPr lang="en-US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>
                <c:manualLayout>
                  <c:x val="0.25321161417322824"/>
                  <c:y val="1.8501100994702483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/>
                    </a:pPr>
                    <a:fld id="{273DE6C2-EF79-4DB2-9F24-48E022A3F98D}" type="CELLREF">
                      <a:rPr lang="en-US"/>
                      <a:pPr>
                        <a:defRPr sz="1400" b="1"/>
                      </a:pPr>
                      <a:t>[CELLREF]</a:t>
                    </a:fld>
                    <a:r>
                      <a:rPr lang="en-US"/>
                      <a:t> </a:t>
                    </a:r>
                  </a:p>
                  <a:p>
                    <a:pPr>
                      <a:defRPr sz="1400" b="1"/>
                    </a:pPr>
                    <a:fld id="{F737E8C1-B3E8-4948-B83F-200BAEF87AF8}" type="CELLREF">
                      <a:rPr lang="en-US"/>
                      <a:pPr>
                        <a:defRPr sz="1400" b="1"/>
                      </a:pPr>
                      <a:t>[CELLREF]</a:t>
                    </a:fld>
                    <a:r>
                      <a:rPr lang="en-US"/>
                      <a:t> countries</a:t>
                    </a:r>
                  </a:p>
                  <a:p>
                    <a:pPr>
                      <a:defRPr sz="1400" b="1"/>
                    </a:pPr>
                    <a:fld id="{613674EC-DE3D-4844-A275-27C2A0D972DC}" type="PERCENTAGE">
                      <a:rPr lang="en-US"/>
                      <a:pPr>
                        <a:defRPr sz="1400" b="1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56944444444445"/>
                      <c:h val="0.27987467929741461"/>
                    </c:manualLayout>
                  </c15:layout>
                  <c15:dlblFieldTable>
                    <c15:dlblFTEntry>
                      <c15:txfldGUID>{273DE6C2-EF79-4DB2-9F24-48E022A3F98D}</c15:txfldGUID>
                      <c15:f>'PCV GAVI'!$Q$6</c15:f>
                      <c15:dlblFieldTableCache>
                        <c:ptCount val="1"/>
                        <c:pt idx="0">
                          <c:v>Gavi Approved/Approved with Clarification</c:v>
                        </c:pt>
                      </c15:dlblFieldTableCache>
                    </c15:dlblFTEntry>
                    <c15:dlblFTEntry>
                      <c15:txfldGUID>{F737E8C1-B3E8-4948-B83F-200BAEF87AF8}</c15:txfldGUID>
                      <c15:f>'PCV GAVI'!$R$6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(Pneumo!$K$4,Pneumo!$K$6:$K$9)</c:f>
              <c:strCache>
                <c:ptCount val="5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Gavi Approved/Approved with Clarification</c:v>
                </c:pt>
                <c:pt idx="4">
                  <c:v>Gavi Conditional Approval</c:v>
                </c:pt>
              </c:strCache>
            </c:strRef>
          </c:cat>
          <c:val>
            <c:numRef>
              <c:f>(Pneumo!$M$4,Pneumo!$M$6:$M$9)</c:f>
              <c:numCache>
                <c:formatCode>0.0%</c:formatCode>
                <c:ptCount val="5"/>
                <c:pt idx="0">
                  <c:v>0.75342465753424659</c:v>
                </c:pt>
                <c:pt idx="1">
                  <c:v>9.5890410958904104E-2</c:v>
                </c:pt>
                <c:pt idx="2">
                  <c:v>0.1095890410958904</c:v>
                </c:pt>
                <c:pt idx="3">
                  <c:v>4.1095890410958902E-2</c:v>
                </c:pt>
                <c:pt idx="4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'PCV GAVI'!$R$3:$R$7</c15:f>
                <c15:dlblRangeCache>
                  <c:ptCount val="5"/>
                  <c:pt idx="0">
                    <c:v>55</c:v>
                  </c:pt>
                  <c:pt idx="1">
                    <c:v>7</c:v>
                  </c:pt>
                  <c:pt idx="2">
                    <c:v>8</c:v>
                  </c:pt>
                  <c:pt idx="3">
                    <c:v>3</c:v>
                  </c:pt>
                  <c:pt idx="4">
                    <c:v>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PCV Access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2C4"/>
              </a:solidFill>
            </c:spPr>
          </c:dPt>
          <c:dPt>
            <c:idx val="1"/>
            <c:bubble3D val="0"/>
            <c:spPr>
              <a:solidFill>
                <a:srgbClr val="008B98"/>
              </a:solidFill>
            </c:spPr>
          </c:dPt>
          <c:dLbls>
            <c:dLbl>
              <c:idx val="0"/>
              <c:layout>
                <c:manualLayout>
                  <c:x val="-0.18299184253032466"/>
                  <c:y val="1.132171422621905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74D26FC6-8832-40AE-BAF3-59C587F219B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E41C8E86-C87B-4B13-9D82-720670BC7747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EF2E5E37-7749-4D38-B711-2D3A144BCE75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443751282786"/>
                      <c:h val="0.20272346618306814"/>
                    </c:manualLayout>
                  </c15:layout>
                  <c15:dlblFieldTable>
                    <c15:dlblFTEntry>
                      <c15:txfldGUID>{E41C8E86-C87B-4B13-9D82-720670BC7747}</c15:txfldGUID>
                      <c15:f>PCV_Charts!$G$16</c15:f>
                      <c15:dlblFieldTableCache>
                        <c:ptCount val="1"/>
                        <c:pt idx="0">
                          <c:v>40.3</c:v>
                        </c:pt>
                      </c15:dlblFieldTableCache>
                    </c15:dlblFTEntry>
                    <c15:dlblFTEntry>
                      <c15:txfldGUID>{EF2E5E37-7749-4D38-B711-2D3A144BCE75}</c15:txfldGUID>
                      <c15:f>PCV_Charts!$E$23</c15:f>
                      <c15:dlblFieldTableCache>
                        <c:ptCount val="1"/>
                        <c:pt idx="0">
                          <c:v>51%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6892853095068555"/>
                  <c:y val="2.0725720230796992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2711D476-30D7-41FC-BD1D-E5A148B963E4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0C3B1211-01FE-4804-85AA-40834CB97732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54276A0-385E-4447-8A92-B013606B75D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65605228663443"/>
                      <c:h val="0.20011841326228536"/>
                    </c:manualLayout>
                  </c15:layout>
                  <c15:dlblFieldTable>
                    <c15:dlblFTEntry>
                      <c15:txfldGUID>{0C3B1211-01FE-4804-85AA-40834CB97732}</c15:txfldGUID>
                      <c15:f>PCV_Charts!$G$17</c15:f>
                      <c15:dlblFieldTableCache>
                        <c:ptCount val="1"/>
                        <c:pt idx="0">
                          <c:v>39.5</c:v>
                        </c:pt>
                      </c15:dlblFieldTableCache>
                    </c15:dlblFTEntry>
                    <c15:dlblFTEntry>
                      <c15:txfldGUID>{754276A0-385E-4447-8A92-B013606B75DB}</c15:txfldGUID>
                      <c15:f>PCV_Charts!$E$24</c15:f>
                      <c15:dlblFieldTableCache>
                        <c:ptCount val="1"/>
                        <c:pt idx="0">
                          <c:v>49%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PCV_Charts!$C$16:$C$17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PCV_Charts!$E$16:$E$17</c:f>
              <c:numCache>
                <c:formatCode>0.00E+00</c:formatCode>
                <c:ptCount val="2"/>
                <c:pt idx="0">
                  <c:v>40295202.166000001</c:v>
                </c:pt>
                <c:pt idx="1">
                  <c:v>39464092.833999954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PCV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AB003E"/>
            </a:solidFill>
          </c:spPr>
          <c:dPt>
            <c:idx val="0"/>
            <c:bubble3D val="0"/>
            <c:spPr>
              <a:solidFill>
                <a:srgbClr val="00B2C4"/>
              </a:solidFill>
            </c:spPr>
          </c:dPt>
          <c:dPt>
            <c:idx val="1"/>
            <c:bubble3D val="0"/>
            <c:spPr>
              <a:solidFill>
                <a:srgbClr val="008B98"/>
              </a:solidFill>
            </c:spPr>
          </c:dPt>
          <c:dLbls>
            <c:dLbl>
              <c:idx val="0"/>
              <c:layout>
                <c:manualLayout>
                  <c:x val="-0.18201260196010863"/>
                  <c:y val="0.1450451741933679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3EFAA0CE-28C8-44F1-8C41-4689FD2B831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AA110E0F-4F5B-4EB1-A212-1940F933CAE8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r>
                      <a:rPr lang="en-US" sz="1600" baseline="0"/>
                      <a:t> </a:t>
                    </a:r>
                    <a:fld id="{A56FAAF0-75E5-4797-8D21-9959B589F25A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endParaRPr lang="en-US" sz="16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07003543748951"/>
                      <c:h val="0.20788928359976316"/>
                    </c:manualLayout>
                  </c15:layout>
                  <c15:dlblFieldTable>
                    <c15:dlblFTEntry>
                      <c15:txfldGUID>{AA110E0F-4F5B-4EB1-A212-1940F933CAE8}</c15:txfldGUID>
                      <c15:f>PCV_Charts!$G$14</c15:f>
                      <c15:dlblFieldTableCache>
                        <c:ptCount val="1"/>
                        <c:pt idx="0">
                          <c:v>28.5</c:v>
                        </c:pt>
                      </c15:dlblFieldTableCache>
                    </c15:dlblFTEntry>
                    <c15:dlblFTEntry>
                      <c15:txfldGUID>{A56FAAF0-75E5-4797-8D21-9959B589F25A}</c15:txfldGUID>
                      <c15:f>PCV_Charts!$E$21</c15:f>
                      <c15:dlblFieldTableCache>
                        <c:ptCount val="1"/>
                        <c:pt idx="0">
                          <c:v>36%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8237758159018003"/>
                  <c:y val="-0.1283319269815963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56DD389-AE53-437C-8BED-16F5F7BDDAD0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5907C7FE-8150-4267-89C0-DF95BB72F278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842A224-F331-447D-805C-5207AC0766EC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11672278338945"/>
                      <c:h val="0.17581902506414052"/>
                    </c:manualLayout>
                  </c15:layout>
                  <c15:dlblFieldTable>
                    <c15:dlblFTEntry>
                      <c15:txfldGUID>{5907C7FE-8150-4267-89C0-DF95BB72F278}</c15:txfldGUID>
                      <c15:f>PCV_Charts!$G$15</c15:f>
                      <c15:dlblFieldTableCache>
                        <c:ptCount val="1"/>
                        <c:pt idx="0">
                          <c:v>51.7</c:v>
                        </c:pt>
                      </c15:dlblFieldTableCache>
                    </c15:dlblFTEntry>
                    <c15:dlblFTEntry>
                      <c15:txfldGUID>{7842A224-F331-447D-805C-5207AC0766EC}</c15:txfldGUID>
                      <c15:f>PCV_Charts!$E$22</c15:f>
                      <c15:dlblFieldTableCache>
                        <c:ptCount val="1"/>
                        <c:pt idx="0">
                          <c:v>64%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PCV_Charts!$C$14:$C$15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PCV_Charts!$E$14:$E$15</c:f>
              <c:numCache>
                <c:formatCode>0.00E+00</c:formatCode>
                <c:ptCount val="2"/>
                <c:pt idx="0">
                  <c:v>28542193.34</c:v>
                </c:pt>
                <c:pt idx="1">
                  <c:v>51735806.659999996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C98F02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7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cat>
            <c:numRef>
              <c:f>Rota!$S$4:$S$24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Rota!$V$4:$V$24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23</c:v>
                </c:pt>
                <c:pt idx="10">
                  <c:v>28</c:v>
                </c:pt>
                <c:pt idx="11">
                  <c:v>30</c:v>
                </c:pt>
                <c:pt idx="12">
                  <c:v>42</c:v>
                </c:pt>
                <c:pt idx="13">
                  <c:v>53</c:v>
                </c:pt>
                <c:pt idx="14">
                  <c:v>73</c:v>
                </c:pt>
                <c:pt idx="15">
                  <c:v>82</c:v>
                </c:pt>
                <c:pt idx="16">
                  <c:v>92</c:v>
                </c:pt>
                <c:pt idx="17">
                  <c:v>99</c:v>
                </c:pt>
                <c:pt idx="18">
                  <c:v>106</c:v>
                </c:pt>
                <c:pt idx="19">
                  <c:v>109</c:v>
                </c:pt>
                <c:pt idx="20">
                  <c:v>115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5167248"/>
        <c:axId val="395164896"/>
      </c:lineChart>
      <c:catAx>
        <c:axId val="39516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5164896"/>
        <c:crosses val="autoZero"/>
        <c:auto val="1"/>
        <c:lblAlgn val="ctr"/>
        <c:lblOffset val="100"/>
        <c:noMultiLvlLbl val="0"/>
      </c:catAx>
      <c:valAx>
        <c:axId val="395164896"/>
        <c:scaling>
          <c:orientation val="minMax"/>
          <c:max val="2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51672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9BC00"/>
              </a:solidFill>
            </c:spPr>
          </c:dPt>
          <c:dPt>
            <c:idx val="1"/>
            <c:bubble3D val="0"/>
            <c:spPr>
              <a:solidFill>
                <a:srgbClr val="F1BD68"/>
              </a:solidFill>
            </c:spPr>
          </c:dPt>
          <c:dPt>
            <c:idx val="2"/>
            <c:bubble3D val="0"/>
            <c:spPr>
              <a:solidFill>
                <a:srgbClr val="F9D2A1"/>
              </a:solidFill>
            </c:spPr>
          </c:dPt>
          <c:dPt>
            <c:idx val="3"/>
            <c:bubble3D val="0"/>
            <c:spPr>
              <a:solidFill>
                <a:srgbClr val="C98F02"/>
              </a:solidFill>
            </c:spPr>
          </c:dPt>
          <c:dLbls>
            <c:dLbl>
              <c:idx val="0"/>
              <c:layout>
                <c:manualLayout>
                  <c:x val="-0.20086996937882765"/>
                  <c:y val="5.703436160178019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3239FF3E-1116-4A90-BD28-724ED6C5B7B6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A2F3591-993C-488E-8066-D1112B070B2E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A89C2C2E-8E0E-445F-B5E3-508964DC87FA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{0A2F3591-993C-488E-8066-D1112B070B2E}</c15:txfldGUID>
                      <c15:f>'Rota Global'!$Q$3</c15:f>
                      <c15:dlblFieldTableCache>
                        <c:ptCount val="1"/>
                        <c:pt idx="0">
                          <c:v>88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3.5653160542432144E-2"/>
                  <c:y val="-0.13003994505127348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608A4F61-77E8-4A7D-A523-823F7D9093C1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EBF3EA79-8977-4248-BD94-22A8DD9DB131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D80846A-7D50-454F-AF33-BA91498A2517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08430676934614"/>
                      <c:h val="0.1923097112860892"/>
                    </c:manualLayout>
                  </c15:layout>
                  <c15:dlblFieldTable>
                    <c15:dlblFTEntry>
                      <c15:txfldGUID>{EBF3EA79-8977-4248-BD94-22A8DD9DB131}</c15:txfldGUID>
                      <c15:f>'Rota Global'!$Q$4</c15:f>
                      <c15:dlblFieldTableCache>
                        <c:ptCount val="1"/>
                        <c:pt idx="0">
                          <c:v>26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0.17714978591569022"/>
                  <c:y val="3.9538519056802515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018F2CFF-98D8-4223-BA4E-C38D05EAE41B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2B57E264-B2D5-4C26-9194-484510967D8E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37A3D95-9250-443F-BD5F-1BBBA52B66E2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{2B57E264-B2D5-4C26-9194-484510967D8E}</c15:txfldGUID>
                      <c15:f>'Rota Global'!$Q$5</c15:f>
                      <c15:dlblFieldTableCache>
                        <c:ptCount val="1"/>
                        <c:pt idx="0">
                          <c:v>78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5089EEFE-4A7C-4361-BE87-228CAD8CACF5}" type="CATEGORYNAME">
                      <a:rPr lang="en-US"/>
                      <a:pPr>
                        <a:defRPr sz="1400" b="1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/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B21D7AF4-80EF-4218-87D3-7E85423DDA0A}" type="CELLREF">
                      <a:rPr lang="en-US" baseline="0"/>
                      <a:pPr>
                        <a:defRPr sz="1400" b="1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baseline="0"/>
                      <a:t> countries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351EBE73-1ECD-4F5A-B7D4-332B41257EEB}" type="VALUE">
                      <a:rPr lang="en-US" baseline="0"/>
                      <a:pPr>
                        <a:defRPr sz="1400" b="1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{B21D7AF4-80EF-4218-87D3-7E85423DDA0A}</c15:txfldGUID>
                      <c15:f>'Rota Global'!$Q$6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'Rota Global'!$P$3:$P$6</c:f>
              <c:strCache>
                <c:ptCount val="4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Widespread Private Market</c:v>
                </c:pt>
              </c:strCache>
            </c:strRef>
          </c:cat>
          <c:val>
            <c:numRef>
              <c:f>'Rota Global'!$R$3:$R$6</c:f>
              <c:numCache>
                <c:formatCode>0%</c:formatCode>
                <c:ptCount val="4"/>
                <c:pt idx="0">
                  <c:v>0.45360824742268041</c:v>
                </c:pt>
                <c:pt idx="1">
                  <c:v>0.13402061855670103</c:v>
                </c:pt>
                <c:pt idx="2">
                  <c:v>0.40206185567010311</c:v>
                </c:pt>
                <c:pt idx="3">
                  <c:v>1.0309278350515464E-2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Rotavirus Vaccine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DAF11"/>
              </a:solidFill>
            </c:spPr>
          </c:dPt>
          <c:dPt>
            <c:idx val="1"/>
            <c:bubble3D val="0"/>
            <c:spPr>
              <a:solidFill>
                <a:srgbClr val="C58D01"/>
              </a:solidFill>
            </c:spPr>
          </c:dPt>
          <c:dLbls>
            <c:dLbl>
              <c:idx val="0"/>
              <c:layout>
                <c:manualLayout>
                  <c:x val="-0.1674537476610567"/>
                  <c:y val="0.13166579643796747"/>
                </c:manualLayout>
              </c:layout>
              <c:tx>
                <c:rich>
                  <a:bodyPr/>
                  <a:lstStyle/>
                  <a:p>
                    <a:fld id="{33717336-4564-4017-8BF0-9B9C18F49F2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 </a:t>
                    </a:r>
                    <a:fld id="{DABE21D8-A72B-45DA-B1B6-C160F3B08F6D}" type="CELLREF">
                      <a:rPr lang="en-US" baseline="0"/>
                      <a:pPr/>
                      <a:t>[CELLREF]</a:t>
                    </a:fld>
                    <a:r>
                      <a:rPr lang="en-US" baseline="0"/>
                      <a:t> million</a:t>
                    </a:r>
                  </a:p>
                  <a:p>
                    <a:fld id="{3B379C9F-A790-4F7E-996F-713C7FEDE17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87436081602563"/>
                      <c:h val="0.17604104993092559"/>
                    </c:manualLayout>
                  </c15:layout>
                  <c15:dlblFieldTable>
                    <c15:dlblFTEntry>
                      <c15:txfldGUID>{DABE21D8-A72B-45DA-B1B6-C160F3B08F6D}</c15:txfldGUID>
                      <c15:f>Rota_Charts!$F$16</c15:f>
                      <c15:dlblFieldTableCache>
                        <c:ptCount val="1"/>
                        <c:pt idx="0">
                          <c:v>44.8</c:v>
                        </c:pt>
                      </c15:dlblFieldTableCache>
                    </c15:dlblFTEntry>
                    <c15:dlblFTEntry>
                      <c15:txfldGUID>{3B379C9F-A790-4F7E-996F-713C7FEDE17E}</c15:txfldGUID>
                      <c15:f>Rota_Charts!$D$23</c15:f>
                      <c15:dlblFieldTableCache>
                        <c:ptCount val="1"/>
                        <c:pt idx="0">
                          <c:v>33%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23182773311145866"/>
                  <c:y val="-0.14047501666643367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1D3EC784-98B4-46AA-90FC-D748970D6392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1FE4C13-D3CB-47BF-8E42-C4DE28AADCEB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D4B39D3A-1A80-4E00-B3EB-E4D90D8A890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98613651522586"/>
                      <c:h val="0.20011841326228536"/>
                    </c:manualLayout>
                  </c15:layout>
                  <c15:dlblFieldTable>
                    <c15:dlblFTEntry>
                      <c15:txfldGUID>{E1FE4C13-D3CB-47BF-8E42-C4DE28AADCEB}</c15:txfldGUID>
                      <c15:f>Rota_Charts!$F$17</c15:f>
                      <c15:dlblFieldTableCache>
                        <c:ptCount val="1"/>
                        <c:pt idx="0">
                          <c:v>90.2</c:v>
                        </c:pt>
                      </c15:dlblFieldTableCache>
                    </c15:dlblFTEntry>
                    <c15:dlblFTEntry>
                      <c15:txfldGUID>{D4B39D3A-1A80-4E00-B3EB-E4D90D8A890B}</c15:txfldGUID>
                      <c15:f>Rota_Charts!$D$24</c15:f>
                      <c15:dlblFieldTableCache>
                        <c:ptCount val="1"/>
                        <c:pt idx="0">
                          <c:v>67%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Rota_Charts!$C$16:$C$17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Rota_Charts!$D$16:$D$17</c:f>
              <c:numCache>
                <c:formatCode>0.00E+00</c:formatCode>
                <c:ptCount val="2"/>
                <c:pt idx="0">
                  <c:v>44825772.512399994</c:v>
                </c:pt>
                <c:pt idx="1">
                  <c:v>90210933.487599939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Rotavirus Vaccine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DAF11"/>
              </a:solidFill>
            </c:spPr>
          </c:dPt>
          <c:dPt>
            <c:idx val="1"/>
            <c:bubble3D val="0"/>
            <c:spPr>
              <a:solidFill>
                <a:srgbClr val="C58D01"/>
              </a:solidFill>
            </c:spPr>
          </c:dPt>
          <c:dLbls>
            <c:dLbl>
              <c:idx val="0"/>
              <c:layout>
                <c:manualLayout>
                  <c:x val="-0.22211445648843123"/>
                  <c:y val="0.1940855722297590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4EA68F3C-52F4-442C-8607-E2BD7D3DFC6C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D42F992C-41CA-4A46-B846-95359E785981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 </a:t>
                    </a:r>
                  </a:p>
                  <a:p>
                    <a:pPr>
                      <a:defRPr sz="1600" b="1"/>
                    </a:pPr>
                    <a:fld id="{DCEDA3CF-ACBC-4404-8C1D-AF590CE83B54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5841716783256"/>
                      <c:h val="0.17335208209986183"/>
                    </c:manualLayout>
                  </c15:layout>
                  <c15:dlblFieldTable>
                    <c15:dlblFTEntry>
                      <c15:txfldGUID>{D42F992C-41CA-4A46-B846-95359E785981}</c15:txfldGUID>
                      <c15:f>Rota_Charts!$F$14</c15:f>
                      <c15:dlblFieldTableCache>
                        <c:ptCount val="1"/>
                        <c:pt idx="0">
                          <c:v>35.2</c:v>
                        </c:pt>
                      </c15:dlblFieldTableCache>
                    </c15:dlblFTEntry>
                    <c15:dlblFTEntry>
                      <c15:txfldGUID>{DCEDA3CF-ACBC-4404-8C1D-AF590CE83B54}</c15:txfldGUID>
                      <c15:f>Rota_Charts!$D$21</c15:f>
                      <c15:dlblFieldTableCache>
                        <c:ptCount val="1"/>
                        <c:pt idx="0">
                          <c:v>26%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dLbl>
              <c:idx val="1"/>
              <c:layout>
                <c:manualLayout>
                  <c:x val="0.24465725599327837"/>
                  <c:y val="-0.2165179507978909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6F58C45C-A38B-4744-AACC-1CD8AF632566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86F1B1D8-4BA3-4FA6-851E-B2D1A4D958A5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3BBA9E4-ABCC-4B4F-BDB8-A959CEB48DDA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26785114218545"/>
                      <c:h val="0.19084270771659761"/>
                    </c:manualLayout>
                  </c15:layout>
                  <c15:dlblFieldTable>
                    <c15:dlblFTEntry>
                      <c15:txfldGUID>{86F1B1D8-4BA3-4FA6-851E-B2D1A4D958A5}</c15:txfldGUID>
                      <c15:f>Rota_Charts!$F$15</c15:f>
                      <c15:dlblFieldTableCache>
                        <c:ptCount val="1"/>
                        <c:pt idx="0">
                          <c:v>100.1</c:v>
                        </c:pt>
                      </c15:dlblFieldTableCache>
                    </c15:dlblFTEntry>
                    <c15:dlblFTEntry>
                      <c15:txfldGUID>{73BBA9E4-ABCC-4B4F-BDB8-A959CEB48DDA}</c15:txfldGUID>
                      <c15:f>Rota_Charts!$D$22</c15:f>
                      <c15:dlblFieldTableCache>
                        <c:ptCount val="1"/>
                        <c:pt idx="0">
                          <c:v>74%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Rota_Charts!$C$14:$C$15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Rota_Charts!$D$14:$D$15</c:f>
              <c:numCache>
                <c:formatCode>0.00E+00</c:formatCode>
                <c:ptCount val="2"/>
                <c:pt idx="0">
                  <c:v>35208911.101999998</c:v>
                </c:pt>
                <c:pt idx="1">
                  <c:v>100148088.898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Rota_Charts!$F$14:$F$15</c15:f>
                <c15:dlblRangeCache>
                  <c:ptCount val="2"/>
                  <c:pt idx="0">
                    <c:v>35.2</c:v>
                  </c:pt>
                  <c:pt idx="1">
                    <c:v>100.1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C98F02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C98F02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7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C98F02"/>
                </a:solidFill>
                <a:prstDash val="dash"/>
              </a:ln>
            </c:spPr>
          </c:dPt>
          <c:cat>
            <c:numRef>
              <c:f>Rota!$S$4:$S$24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Rota!$Y$4:$Y$24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12</c:v>
                </c:pt>
                <c:pt idx="13">
                  <c:v>19</c:v>
                </c:pt>
                <c:pt idx="14">
                  <c:v>34</c:v>
                </c:pt>
                <c:pt idx="15">
                  <c:v>38</c:v>
                </c:pt>
                <c:pt idx="16">
                  <c:v>45</c:v>
                </c:pt>
                <c:pt idx="17">
                  <c:v>51</c:v>
                </c:pt>
                <c:pt idx="18">
                  <c:v>58</c:v>
                </c:pt>
                <c:pt idx="19">
                  <c:v>61</c:v>
                </c:pt>
                <c:pt idx="20">
                  <c:v>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6619720"/>
        <c:axId val="396620896"/>
      </c:lineChart>
      <c:catAx>
        <c:axId val="39661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6620896"/>
        <c:crosses val="autoZero"/>
        <c:auto val="1"/>
        <c:lblAlgn val="ctr"/>
        <c:lblOffset val="100"/>
        <c:noMultiLvlLbl val="0"/>
      </c:catAx>
      <c:valAx>
        <c:axId val="396620896"/>
        <c:scaling>
          <c:orientation val="minMax"/>
          <c:max val="8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66197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9BC00"/>
              </a:solidFill>
            </c:spPr>
          </c:dPt>
          <c:dPt>
            <c:idx val="1"/>
            <c:bubble3D val="0"/>
            <c:spPr>
              <a:solidFill>
                <a:srgbClr val="F1BD68"/>
              </a:solidFill>
            </c:spPr>
          </c:dPt>
          <c:dPt>
            <c:idx val="2"/>
            <c:bubble3D val="0"/>
            <c:spPr>
              <a:solidFill>
                <a:srgbClr val="F9D2A1"/>
              </a:solidFill>
            </c:spPr>
          </c:dPt>
          <c:dPt>
            <c:idx val="3"/>
            <c:bubble3D val="0"/>
            <c:spPr>
              <a:solidFill>
                <a:srgbClr val="C98F02"/>
              </a:solidFill>
            </c:spPr>
          </c:dPt>
          <c:dPt>
            <c:idx val="4"/>
            <c:bubble3D val="0"/>
            <c:spPr>
              <a:solidFill>
                <a:srgbClr val="E29C00"/>
              </a:solidFill>
            </c:spPr>
          </c:dPt>
          <c:dLbls>
            <c:dLbl>
              <c:idx val="0"/>
              <c:layout>
                <c:manualLayout>
                  <c:x val="1.58790463692038E-2"/>
                  <c:y val="-0.2248626281839105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6FCFF9D-47AB-4B61-8D14-71904E618ED0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4A32138B-B077-4007-8C5E-1FF172F3336D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FB29FC62-2C62-4311-B201-A838911DB559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{4A32138B-B077-4007-8C5E-1FF172F3336D}</c15:txfldGUID>
                      <c15:f>'Rota GAVI'!$Q$3</c15:f>
                      <c15:dlblFieldTableCache>
                        <c:ptCount val="1"/>
                        <c:pt idx="0">
                          <c:v>40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4872851049868765"/>
                  <c:y val="0.23346614033370164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81089B55-1A2B-441E-82DA-F66DEC86203B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58222CC-8815-4C28-B177-43C824DFB0C0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4AE6EF35-961B-478E-8609-D9B7423170F7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43755468066488"/>
                      <c:h val="0.19062068284981248"/>
                    </c:manualLayout>
                  </c15:layout>
                  <c15:dlblFieldTable>
                    <c15:dlblFTEntry>
                      <c15:txfldGUID>{C58222CC-8815-4C28-B177-43C824DFB0C0}</c15:txfldGUID>
                      <c15:f>'Rota GAVI'!$Q$4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0.11285509623797035"/>
                  <c:y val="0.19187416182213457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D295286-DE37-43B5-8931-ECFDA78E86D5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8CD8AA40-873E-4B84-97B6-28CE9B5A6932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93E4D7BD-02FE-40DC-AE77-767697256305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{8CD8AA40-873E-4B84-97B6-28CE9B5A6932}</c15:txfldGUID>
                      <c15:f>'Rota GAVI'!$Q$5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4.0495461504811897E-2"/>
                  <c:y val="-2.044707222432009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986BF8B7-7EEB-49A3-8EB2-D7426B0BA9BD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2F437A49-038C-4D09-9C30-367DD98B5154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45EEFE4A-8A4D-4717-B280-BAC1486AF30C}" type="PERCENTAG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04436515201573"/>
                      <c:h val="0.18272572783908764"/>
                    </c:manualLayout>
                  </c15:layout>
                  <c15:dlblFieldTable>
                    <c15:dlblFTEntry>
                      <c15:txfldGUID>{2F437A49-038C-4D09-9C30-367DD98B5154}</c15:txfldGUID>
                      <c15:f>'Rota GAVI'!$Q$6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'Rota GAVI'!$P$3:$P$7</c:f>
              <c:strCache>
                <c:ptCount val="5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Gavi Approved/Approved with Clarification</c:v>
                </c:pt>
                <c:pt idx="4">
                  <c:v>Gavi Conditional Approval</c:v>
                </c:pt>
              </c:strCache>
            </c:strRef>
          </c:cat>
          <c:val>
            <c:numRef>
              <c:f>'Rota GAVI'!$R$3:$R$7</c:f>
              <c:numCache>
                <c:formatCode>0%</c:formatCode>
                <c:ptCount val="5"/>
                <c:pt idx="0">
                  <c:v>0.54794520547945202</c:v>
                </c:pt>
                <c:pt idx="1">
                  <c:v>0.21917808219178081</c:v>
                </c:pt>
                <c:pt idx="2">
                  <c:v>0.20547945205479451</c:v>
                </c:pt>
                <c:pt idx="3">
                  <c:v>2.7397260273972601E-2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6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Rotavirus Vaccine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DAF11"/>
              </a:solidFill>
            </c:spPr>
          </c:dPt>
          <c:dPt>
            <c:idx val="1"/>
            <c:bubble3D val="0"/>
            <c:spPr>
              <a:solidFill>
                <a:srgbClr val="C58D01"/>
              </a:solidFill>
            </c:spPr>
          </c:dPt>
          <c:dLbls>
            <c:dLbl>
              <c:idx val="0"/>
              <c:layout>
                <c:manualLayout>
                  <c:x val="-0.16335088342946461"/>
                  <c:y val="0.1688842929935711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74D26FC6-8832-40AE-BAF3-59C587F219B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E41C8E86-C87B-4B13-9D82-720670BC7747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EF2E5E37-7749-4D38-B711-2D3A144BCE75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05542232132737"/>
                      <c:h val="0.20272346618306814"/>
                    </c:manualLayout>
                  </c15:layout>
                  <c15:dlblFieldTable>
                    <c15:dlblFTEntry>
                      <c15:txfldGUID>{E41C8E86-C87B-4B13-9D82-720670BC7747}</c15:txfldGUID>
                      <c15:f>Rota_Charts!$G$16</c15:f>
                      <c15:dlblFieldTableCache>
                        <c:ptCount val="1"/>
                        <c:pt idx="0">
                          <c:v>24.4</c:v>
                        </c:pt>
                      </c15:dlblFieldTableCache>
                    </c15:dlblFTEntry>
                    <c15:dlblFTEntry>
                      <c15:txfldGUID>{EF2E5E37-7749-4D38-B711-2D3A144BCE75}</c15:txfldGUID>
                      <c15:f>Rota_Charts!$E$23</c15:f>
                      <c15:dlblFieldTableCache>
                        <c:ptCount val="1"/>
                        <c:pt idx="0">
                          <c:v>31%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27555028068297127"/>
                  <c:y val="-0.1667619450543816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2711D476-30D7-41FC-BD1D-E5A148B963E4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0C3B1211-01FE-4804-85AA-40834CB97732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54276A0-385E-4447-8A92-B013606B75D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37435501684496"/>
                      <c:h val="0.20011841326228536"/>
                    </c:manualLayout>
                  </c15:layout>
                  <c15:dlblFieldTable>
                    <c15:dlblFTEntry>
                      <c15:txfldGUID>{0C3B1211-01FE-4804-85AA-40834CB97732}</c15:txfldGUID>
                      <c15:f>Rota_Charts!$G$17</c15:f>
                      <c15:dlblFieldTableCache>
                        <c:ptCount val="1"/>
                        <c:pt idx="0">
                          <c:v>55.3</c:v>
                        </c:pt>
                      </c15:dlblFieldTableCache>
                    </c15:dlblFTEntry>
                    <c15:dlblFTEntry>
                      <c15:txfldGUID>{754276A0-385E-4447-8A92-B013606B75DB}</c15:txfldGUID>
                      <c15:f>Rota_Charts!$E$24</c15:f>
                      <c15:dlblFieldTableCache>
                        <c:ptCount val="1"/>
                        <c:pt idx="0">
                          <c:v>69%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Rota_Charts!$C$16:$C$17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Rota_Charts!$E$16:$E$17</c:f>
              <c:numCache>
                <c:formatCode>0.00E+00</c:formatCode>
                <c:ptCount val="2"/>
                <c:pt idx="0">
                  <c:v>24419822.765000001</c:v>
                </c:pt>
                <c:pt idx="1">
                  <c:v>55339472.234999955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8863300202535"/>
          <c:y val="4.1285960366625775E-2"/>
          <c:w val="0.87705233966923468"/>
          <c:h val="0.75210131750674358"/>
        </c:manualLayout>
      </c:layout>
      <c:lineChart>
        <c:grouping val="standard"/>
        <c:varyColors val="0"/>
        <c:ser>
          <c:idx val="0"/>
          <c:order val="0"/>
          <c:tx>
            <c:v>PCV HIC</c:v>
          </c:tx>
          <c:spPr>
            <a:ln w="38100">
              <a:solidFill>
                <a:schemeClr val="accent5">
                  <a:lumMod val="40000"/>
                  <a:lumOff val="60000"/>
                </a:schemeClr>
              </a:solidFill>
            </a:ln>
          </c:spPr>
          <c:marker>
            <c:symbol val="diamond"/>
            <c:size val="1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c:spPr>
          </c:marker>
          <c:dPt>
            <c:idx val="11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2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4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5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c:spPr>
          </c:dPt>
          <c:dPt>
            <c:idx val="16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17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18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19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20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21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dPt>
            <c:idx val="22"/>
            <c:bubble3D val="0"/>
            <c:spPr>
              <a:ln w="38100">
                <a:solidFill>
                  <a:schemeClr val="accent5">
                    <a:lumMod val="40000"/>
                    <a:lumOff val="60000"/>
                  </a:schemeClr>
                </a:solidFill>
                <a:prstDash val="dash"/>
              </a:ln>
            </c:spPr>
          </c:dPt>
          <c:cat>
            <c:numRef>
              <c:f>Graphs!$B$24:$Y$24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Graphs!$B$27:$Q$27</c:f>
              <c:numCache>
                <c:formatCode>0%</c:formatCode>
                <c:ptCount val="16"/>
                <c:pt idx="0">
                  <c:v>1.7543859649122806E-2</c:v>
                </c:pt>
                <c:pt idx="1">
                  <c:v>1.7543859649122806E-2</c:v>
                </c:pt>
                <c:pt idx="2">
                  <c:v>3.5087719298245612E-2</c:v>
                </c:pt>
                <c:pt idx="3">
                  <c:v>3.5087719298245612E-2</c:v>
                </c:pt>
                <c:pt idx="4">
                  <c:v>3.5087719298245612E-2</c:v>
                </c:pt>
                <c:pt idx="5">
                  <c:v>0.10526315789473684</c:v>
                </c:pt>
                <c:pt idx="6">
                  <c:v>0.26315789473684209</c:v>
                </c:pt>
                <c:pt idx="7">
                  <c:v>0.35087719298245612</c:v>
                </c:pt>
                <c:pt idx="8">
                  <c:v>0.43859649122807015</c:v>
                </c:pt>
                <c:pt idx="9">
                  <c:v>0.57894736842105265</c:v>
                </c:pt>
                <c:pt idx="10">
                  <c:v>0.63157894736842102</c:v>
                </c:pt>
                <c:pt idx="11">
                  <c:v>0.68421052631578949</c:v>
                </c:pt>
                <c:pt idx="12">
                  <c:v>0.7192982456140351</c:v>
                </c:pt>
                <c:pt idx="13">
                  <c:v>0.7192982456140351</c:v>
                </c:pt>
                <c:pt idx="14">
                  <c:v>0.75438596491228072</c:v>
                </c:pt>
                <c:pt idx="15">
                  <c:v>0.77192982456140347</c:v>
                </c:pt>
              </c:numCache>
            </c:numRef>
          </c:val>
          <c:smooth val="0"/>
        </c:ser>
        <c:ser>
          <c:idx val="1"/>
          <c:order val="1"/>
          <c:tx>
            <c:v>PCV UMIC non-Gavi</c:v>
          </c:tx>
          <c:spPr>
            <a:ln w="38100">
              <a:solidFill>
                <a:srgbClr val="00D4EA"/>
              </a:solidFill>
            </a:ln>
          </c:spPr>
          <c:marker>
            <c:spPr>
              <a:solidFill>
                <a:srgbClr val="00D4EA"/>
              </a:solidFill>
              <a:ln>
                <a:noFill/>
              </a:ln>
            </c:spPr>
          </c:marker>
          <c:dPt>
            <c:idx val="11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2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4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5"/>
            <c:bubble3D val="0"/>
            <c:spPr>
              <a:ln w="38100">
                <a:solidFill>
                  <a:srgbClr val="00D4EA"/>
                </a:solidFill>
                <a:prstDash val="solid"/>
              </a:ln>
            </c:spPr>
          </c:dPt>
          <c:dPt>
            <c:idx val="16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17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18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19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20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21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dPt>
            <c:idx val="22"/>
            <c:bubble3D val="0"/>
            <c:spPr>
              <a:ln w="38100">
                <a:solidFill>
                  <a:srgbClr val="00D4EA"/>
                </a:solidFill>
                <a:prstDash val="dash"/>
              </a:ln>
            </c:spPr>
          </c:dPt>
          <c:cat>
            <c:numRef>
              <c:f>Graphs!$B$24:$Y$24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Graphs!$B$28:$T$28</c:f>
              <c:numCache>
                <c:formatCode>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6.1224489795918366E-2</c:v>
                </c:pt>
                <c:pt idx="9">
                  <c:v>0.14285714285714285</c:v>
                </c:pt>
                <c:pt idx="10">
                  <c:v>0.22448979591836735</c:v>
                </c:pt>
                <c:pt idx="11">
                  <c:v>0.2857142857142857</c:v>
                </c:pt>
                <c:pt idx="12">
                  <c:v>0.34693877551020408</c:v>
                </c:pt>
                <c:pt idx="13">
                  <c:v>0.38775510204081631</c:v>
                </c:pt>
                <c:pt idx="14">
                  <c:v>0.44897959183673469</c:v>
                </c:pt>
                <c:pt idx="15">
                  <c:v>0.46938775510204084</c:v>
                </c:pt>
                <c:pt idx="16">
                  <c:v>0.5714285714285714</c:v>
                </c:pt>
                <c:pt idx="17">
                  <c:v>0.59183673469387754</c:v>
                </c:pt>
                <c:pt idx="18">
                  <c:v>0.61224489795918369</c:v>
                </c:pt>
              </c:numCache>
            </c:numRef>
          </c:val>
          <c:smooth val="0"/>
        </c:ser>
        <c:ser>
          <c:idx val="2"/>
          <c:order val="2"/>
          <c:tx>
            <c:v>PCV LMIC non-Gavi</c:v>
          </c:tx>
          <c:spPr>
            <a:ln w="38100">
              <a:solidFill>
                <a:schemeClr val="accent5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c:spPr>
          </c:marker>
          <c:dPt>
            <c:idx val="11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2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4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5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</c:spPr>
          </c:dPt>
          <c:dPt>
            <c:idx val="16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17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18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19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20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21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dPt>
            <c:idx val="22"/>
            <c:bubble3D val="0"/>
            <c:spPr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prstDash val="dash"/>
              </a:ln>
            </c:spPr>
          </c:dPt>
          <c:cat>
            <c:numRef>
              <c:f>Graphs!$B$24:$Y$24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Graphs!$B$29:$T$29</c:f>
              <c:numCache>
                <c:formatCode>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7.6923076923076927E-2</c:v>
                </c:pt>
                <c:pt idx="9">
                  <c:v>7.6923076923076927E-2</c:v>
                </c:pt>
                <c:pt idx="10">
                  <c:v>0.23076923076923078</c:v>
                </c:pt>
                <c:pt idx="11">
                  <c:v>0.23076923076923078</c:v>
                </c:pt>
                <c:pt idx="12">
                  <c:v>0.30769230769230771</c:v>
                </c:pt>
                <c:pt idx="13">
                  <c:v>0.38461538461538464</c:v>
                </c:pt>
                <c:pt idx="14">
                  <c:v>0.46153846153846156</c:v>
                </c:pt>
                <c:pt idx="15">
                  <c:v>0.46153846153846156</c:v>
                </c:pt>
                <c:pt idx="16">
                  <c:v>0.61538461538461542</c:v>
                </c:pt>
                <c:pt idx="17">
                  <c:v>0.61538461538461542</c:v>
                </c:pt>
                <c:pt idx="18">
                  <c:v>0.92307692307692313</c:v>
                </c:pt>
              </c:numCache>
            </c:numRef>
          </c:val>
          <c:smooth val="0"/>
        </c:ser>
        <c:ser>
          <c:idx val="3"/>
          <c:order val="3"/>
          <c:tx>
            <c:v>PCV Gavi</c:v>
          </c:tx>
          <c:spPr>
            <a:ln w="38100">
              <a:solidFill>
                <a:srgbClr val="008B98"/>
              </a:solidFill>
            </a:ln>
          </c:spPr>
          <c:marker>
            <c:symbol val="x"/>
            <c:size val="9"/>
            <c:spPr>
              <a:ln>
                <a:solidFill>
                  <a:srgbClr val="008B98"/>
                </a:solidFill>
              </a:ln>
            </c:spPr>
          </c:marker>
          <c:dPt>
            <c:idx val="11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2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3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4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5"/>
            <c:bubble3D val="0"/>
            <c:spPr>
              <a:ln w="38100">
                <a:solidFill>
                  <a:srgbClr val="008B98"/>
                </a:solidFill>
                <a:prstDash val="solid"/>
              </a:ln>
            </c:spPr>
          </c:dPt>
          <c:dPt>
            <c:idx val="16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17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18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19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20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21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dPt>
            <c:idx val="22"/>
            <c:bubble3D val="0"/>
            <c:spPr>
              <a:ln w="38100">
                <a:solidFill>
                  <a:srgbClr val="008B98"/>
                </a:solidFill>
                <a:prstDash val="dash"/>
              </a:ln>
            </c:spPr>
          </c:dPt>
          <c:cat>
            <c:numRef>
              <c:f>Graphs!$B$24:$Y$24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Graphs!$B$30:$Z$30</c:f>
              <c:numCache>
                <c:formatCode>0%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2.7397260273972601E-2</c:v>
                </c:pt>
                <c:pt idx="10">
                  <c:v>4.1095890410958902E-2</c:v>
                </c:pt>
                <c:pt idx="11">
                  <c:v>0.20547945205479451</c:v>
                </c:pt>
                <c:pt idx="12">
                  <c:v>0.32876712328767121</c:v>
                </c:pt>
                <c:pt idx="13">
                  <c:v>0.52054794520547942</c:v>
                </c:pt>
                <c:pt idx="14">
                  <c:v>0.63013698630136983</c:v>
                </c:pt>
                <c:pt idx="15">
                  <c:v>0.73972602739726023</c:v>
                </c:pt>
                <c:pt idx="16">
                  <c:v>0.80821917808219179</c:v>
                </c:pt>
                <c:pt idx="17">
                  <c:v>0.84931506849315064</c:v>
                </c:pt>
                <c:pt idx="18">
                  <c:v>0.8904109589041096</c:v>
                </c:pt>
                <c:pt idx="19">
                  <c:v>0.9178082191780822</c:v>
                </c:pt>
                <c:pt idx="20">
                  <c:v>0.93150684931506844</c:v>
                </c:pt>
                <c:pt idx="21">
                  <c:v>0.9452054794520548</c:v>
                </c:pt>
                <c:pt idx="22">
                  <c:v>0.9726027397260274</c:v>
                </c:pt>
                <c:pt idx="23">
                  <c:v>0.9726027397260274</c:v>
                </c:pt>
                <c:pt idx="24">
                  <c:v>0.9726027397260274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049304"/>
        <c:axId val="469052832"/>
      </c:lineChart>
      <c:catAx>
        <c:axId val="469049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 smtClean="0"/>
                  <a:t>Years since first introduction (2000)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33820915354330705"/>
              <c:y val="0.8697987948526607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9052832"/>
        <c:crosses val="autoZero"/>
        <c:auto val="1"/>
        <c:lblAlgn val="ctr"/>
        <c:lblOffset val="100"/>
        <c:noMultiLvlLbl val="0"/>
      </c:catAx>
      <c:valAx>
        <c:axId val="469052832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baseline="0"/>
                  <a:t>Percentage of countries that have universally introduced PCV</a:t>
                </a:r>
              </a:p>
            </c:rich>
          </c:tx>
          <c:layout>
            <c:manualLayout>
              <c:xMode val="edge"/>
              <c:yMode val="edge"/>
              <c:x val="2.82749343832021E-2"/>
              <c:y val="9.4431185966619036E-2"/>
            </c:manualLayout>
          </c:layout>
          <c:overlay val="0"/>
        </c:title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90493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5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Rotavirus Vaccine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AB003E"/>
            </a:solidFill>
          </c:spPr>
          <c:dPt>
            <c:idx val="0"/>
            <c:bubble3D val="0"/>
            <c:spPr>
              <a:solidFill>
                <a:srgbClr val="FDAF11"/>
              </a:solidFill>
            </c:spPr>
          </c:dPt>
          <c:dPt>
            <c:idx val="1"/>
            <c:bubble3D val="0"/>
            <c:spPr>
              <a:solidFill>
                <a:srgbClr val="C58D01"/>
              </a:solidFill>
            </c:spPr>
          </c:dPt>
          <c:dLbls>
            <c:dLbl>
              <c:idx val="0"/>
              <c:layout>
                <c:manualLayout>
                  <c:x val="-0.2156826356301422"/>
                  <c:y val="0.2075739228200382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3EFAA0CE-28C8-44F1-8C41-4689FD2B831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AA110E0F-4F5B-4EB1-A212-1940F933CAE8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r>
                      <a:rPr lang="en-US" sz="1600" baseline="0"/>
                      <a:t> </a:t>
                    </a:r>
                    <a:fld id="{A56FAAF0-75E5-4797-8D21-9959B589F25A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endParaRPr lang="en-US" sz="16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68170771582843"/>
                      <c:h val="0.16841819617130449"/>
                    </c:manualLayout>
                  </c15:layout>
                  <c15:dlblFieldTable>
                    <c15:dlblFTEntry>
                      <c15:txfldGUID>{AA110E0F-4F5B-4EB1-A212-1940F933CAE8}</c15:txfldGUID>
                      <c15:f>Rota_Charts!$G$14</c15:f>
                      <c15:dlblFieldTableCache>
                        <c:ptCount val="1"/>
                        <c:pt idx="0">
                          <c:v>19.0</c:v>
                        </c:pt>
                      </c15:dlblFieldTableCache>
                    </c15:dlblFTEntry>
                    <c15:dlblFTEntry>
                      <c15:txfldGUID>{A56FAAF0-75E5-4797-8D21-9959B589F25A}</c15:txfldGUID>
                      <c15:f>Rota_Charts!$E$21</c15:f>
                      <c15:dlblFieldTableCache>
                        <c:ptCount val="1"/>
                        <c:pt idx="0">
                          <c:v>24%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23288263209523052"/>
                  <c:y val="-0.2294256956779159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56DD389-AE53-437C-8BED-16F5F7BDDAD0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5907C7FE-8150-4267-89C0-DF95BB72F278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842A224-F331-447D-805C-5207AC0766EC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34006734006734"/>
                      <c:h val="0.17581902506414052"/>
                    </c:manualLayout>
                  </c15:layout>
                  <c15:dlblFieldTable>
                    <c15:dlblFTEntry>
                      <c15:txfldGUID>{5907C7FE-8150-4267-89C0-DF95BB72F278}</c15:txfldGUID>
                      <c15:f>Rota_Charts!$G$15</c15:f>
                      <c15:dlblFieldTableCache>
                        <c:ptCount val="1"/>
                        <c:pt idx="0">
                          <c:v>61.3</c:v>
                        </c:pt>
                      </c15:dlblFieldTableCache>
                    </c15:dlblFTEntry>
                    <c15:dlblFTEntry>
                      <c15:txfldGUID>{7842A224-F331-447D-805C-5207AC0766EC}</c15:txfldGUID>
                      <c15:f>Rota_Charts!$E$22</c15:f>
                      <c15:dlblFieldTableCache>
                        <c:ptCount val="1"/>
                        <c:pt idx="0">
                          <c:v>76%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Rota_Charts!$C$14:$C$15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Rota_Charts!$E$14:$E$15</c:f>
              <c:numCache>
                <c:formatCode>0.00E+00</c:formatCode>
                <c:ptCount val="2"/>
                <c:pt idx="0">
                  <c:v>18984923.810000002</c:v>
                </c:pt>
                <c:pt idx="1">
                  <c:v>61293076.189999998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11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rgbClr val="98B954"/>
                </a:solidFill>
                <a:prstDash val="dash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IPV!$S$4:$S$20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IPV!$V$4:$V$20</c:f>
              <c:numCache>
                <c:formatCode>General</c:formatCode>
                <c:ptCount val="17"/>
                <c:pt idx="0">
                  <c:v>24</c:v>
                </c:pt>
                <c:pt idx="1">
                  <c:v>25</c:v>
                </c:pt>
                <c:pt idx="2">
                  <c:v>29</c:v>
                </c:pt>
                <c:pt idx="3">
                  <c:v>32</c:v>
                </c:pt>
                <c:pt idx="4">
                  <c:v>35</c:v>
                </c:pt>
                <c:pt idx="5">
                  <c:v>38</c:v>
                </c:pt>
                <c:pt idx="6">
                  <c:v>39</c:v>
                </c:pt>
                <c:pt idx="7">
                  <c:v>42</c:v>
                </c:pt>
                <c:pt idx="8">
                  <c:v>51</c:v>
                </c:pt>
                <c:pt idx="9">
                  <c:v>53</c:v>
                </c:pt>
                <c:pt idx="10">
                  <c:v>60</c:v>
                </c:pt>
                <c:pt idx="11">
                  <c:v>63</c:v>
                </c:pt>
                <c:pt idx="12">
                  <c:v>66</c:v>
                </c:pt>
                <c:pt idx="13">
                  <c:v>70</c:v>
                </c:pt>
                <c:pt idx="14">
                  <c:v>77</c:v>
                </c:pt>
                <c:pt idx="15">
                  <c:v>151</c:v>
                </c:pt>
                <c:pt idx="16">
                  <c:v>193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6616192"/>
        <c:axId val="396618544"/>
      </c:lineChart>
      <c:catAx>
        <c:axId val="39661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6618544"/>
        <c:crosses val="autoZero"/>
        <c:auto val="1"/>
        <c:lblAlgn val="ctr"/>
        <c:lblOffset val="100"/>
        <c:noMultiLvlLbl val="0"/>
      </c:catAx>
      <c:valAx>
        <c:axId val="396618544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661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5B7427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86000"/>
                      <a:shade val="51000"/>
                      <a:satMod val="130000"/>
                    </a:schemeClr>
                  </a:gs>
                  <a:gs pos="80000">
                    <a:schemeClr val="accent3">
                      <a:shade val="86000"/>
                      <a:shade val="93000"/>
                      <a:satMod val="130000"/>
                    </a:schemeClr>
                  </a:gs>
                  <a:gs pos="100000">
                    <a:schemeClr val="accent3">
                      <a:shade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86000"/>
                      <a:shade val="51000"/>
                      <a:satMod val="130000"/>
                    </a:schemeClr>
                  </a:gs>
                  <a:gs pos="80000">
                    <a:schemeClr val="accent3">
                      <a:tint val="86000"/>
                      <a:shade val="93000"/>
                      <a:satMod val="130000"/>
                    </a:schemeClr>
                  </a:gs>
                  <a:gs pos="100000">
                    <a:schemeClr val="accent3">
                      <a:tint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3">
                      <a:tint val="58000"/>
                      <a:shade val="51000"/>
                      <a:satMod val="130000"/>
                    </a:schemeClr>
                  </a:gs>
                  <a:gs pos="80000">
                    <a:schemeClr val="accent3">
                      <a:tint val="58000"/>
                      <a:shade val="93000"/>
                      <a:satMod val="130000"/>
                    </a:schemeClr>
                  </a:gs>
                  <a:gs pos="100000">
                    <a:schemeClr val="accent3">
                      <a:tint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910564304461948"/>
                  <c:y val="-0.26603415803042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3239FF3E-1116-4A90-BD28-724ED6C5B7B6}" type="CATEGORYNAME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/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chemeClr val="bg1"/>
                      </a:solidFill>
                      <a:latin typeface="Calibri"/>
                    </a:endParaRPr>
                  </a:p>
                  <a:p>
                    <a:pPr>
                      <a:defRPr sz="1400"/>
                    </a:pPr>
                    <a:fld id="{285733C7-F1D3-4FEF-A598-DDBEF250C353}" type="CELLREF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/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/>
                    </a:pPr>
                    <a:fld id="{A89C2C2E-8E0E-445F-B5E3-508964DC87FA}" type="VALUE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/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{285733C7-F1D3-4FEF-A598-DDBEF250C353}</c15:txfldGUID>
                      <c15:f>'IPV Global'!$Q$3</c15:f>
                      <c15:dlblFieldTableCache>
                        <c:ptCount val="1"/>
                        <c:pt idx="0">
                          <c:v>168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1578647200349956"/>
                  <c:y val="0.173508839814206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608A4F61-77E8-4A7D-A523-823F7D9093C1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/>
                    </a:pPr>
                    <a:fld id="{D77F7287-CE8D-4AD9-92AC-529E3EAA0E53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/>
                    </a:pPr>
                    <a:fld id="{0D80846A-7D50-454F-AF33-BA91498A2517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08430676934614"/>
                      <c:h val="0.1923097112860892"/>
                    </c:manualLayout>
                  </c15:layout>
                  <c15:dlblFieldTable>
                    <c15:dlblFTEntry>
                      <c15:txfldGUID>{D77F7287-CE8D-4AD9-92AC-529E3EAA0E53}</c15:txfldGUID>
                      <c15:f>'IPV Global'!$Q$4</c15:f>
                      <c15:dlblFieldTableCache>
                        <c:ptCount val="1"/>
                        <c:pt idx="0">
                          <c:v>26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'IPV Global'!$P$3:$P$6</c:f>
              <c:strCache>
                <c:ptCount val="4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Widespread Private Market</c:v>
                </c:pt>
              </c:strCache>
            </c:strRef>
          </c:cat>
          <c:val>
            <c:numRef>
              <c:f>'IPV Global'!$R$3:$R$6</c:f>
              <c:numCache>
                <c:formatCode>0%</c:formatCode>
                <c:ptCount val="4"/>
                <c:pt idx="0">
                  <c:v>0.865979381443299</c:v>
                </c:pt>
                <c:pt idx="1">
                  <c:v>0.13402061855670103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IPV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B9CD96"/>
              </a:solidFill>
            </c:spPr>
          </c:dPt>
          <c:dPt>
            <c:idx val="1"/>
            <c:bubble3D val="0"/>
            <c:spPr>
              <a:solidFill>
                <a:srgbClr val="89A54E"/>
              </a:solidFill>
            </c:spPr>
          </c:dPt>
          <c:dLbls>
            <c:dLbl>
              <c:idx val="0"/>
              <c:layout>
                <c:manualLayout>
                  <c:x val="-0.19270627849267352"/>
                  <c:y val="-7.0623526632883238E-2"/>
                </c:manualLayout>
              </c:layout>
              <c:tx>
                <c:rich>
                  <a:bodyPr/>
                  <a:lstStyle/>
                  <a:p>
                    <a:fld id="{33717336-4564-4017-8BF0-9B9C18F49F2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 </a:t>
                    </a:r>
                    <a:fld id="{DABE21D8-A72B-45DA-B1B6-C160F3B08F6D}" type="CELLREF">
                      <a:rPr lang="en-US" baseline="0"/>
                      <a:pPr/>
                      <a:t>[CELLREF]</a:t>
                    </a:fld>
                    <a:r>
                      <a:rPr lang="en-US" baseline="0"/>
                      <a:t> million</a:t>
                    </a:r>
                  </a:p>
                  <a:p>
                    <a:fld id="{3B379C9F-A790-4F7E-996F-713C7FEDE17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48603433416281"/>
                      <c:h val="0.17604104993092559"/>
                    </c:manualLayout>
                  </c15:layout>
                  <c15:dlblFieldTable>
                    <c15:dlblFTEntry>
                      <c15:txfldGUID>{DABE21D8-A72B-45DA-B1B6-C160F3B08F6D}</c15:txfldGUID>
                      <c15:f>IPV_Charts!$F$16</c15:f>
                      <c15:dlblFieldTableCache>
                        <c:ptCount val="1"/>
                        <c:pt idx="0">
                          <c:v>85.2</c:v>
                        </c:pt>
                      </c15:dlblFieldTableCache>
                    </c15:dlblFTEntry>
                    <c15:dlblFTEntry>
                      <c15:txfldGUID>{3B379C9F-A790-4F7E-996F-713C7FEDE17E}</c15:txfldGUID>
                      <c15:f>IPV_Charts!$D$23</c15:f>
                      <c15:dlblFieldTableCache>
                        <c:ptCount val="1"/>
                        <c:pt idx="0">
                          <c:v>63%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7150224279148502"/>
                  <c:y val="9.635170215179585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1D3EC784-98B4-46AA-90FC-D748970D6392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1FE4C13-D3CB-47BF-8E42-C4DE28AADCEB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D4B39D3A-1A80-4E00-B3EB-E4D90D8A890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79197327429442"/>
                      <c:h val="0.20011841326228536"/>
                    </c:manualLayout>
                  </c15:layout>
                  <c15:dlblFieldTable>
                    <c15:dlblFTEntry>
                      <c15:txfldGUID>{E1FE4C13-D3CB-47BF-8E42-C4DE28AADCEB}</c15:txfldGUID>
                      <c15:f>IPV_Charts!$F$17</c15:f>
                      <c15:dlblFieldTableCache>
                        <c:ptCount val="1"/>
                        <c:pt idx="0">
                          <c:v>49.8</c:v>
                        </c:pt>
                      </c15:dlblFieldTableCache>
                    </c15:dlblFTEntry>
                    <c15:dlblFTEntry>
                      <c15:txfldGUID>{D4B39D3A-1A80-4E00-B3EB-E4D90D8A890B}</c15:txfldGUID>
                      <c15:f>IPV_Charts!$D$24</c15:f>
                      <c15:dlblFieldTableCache>
                        <c:ptCount val="1"/>
                        <c:pt idx="0">
                          <c:v>37%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IPV_Charts!$C$16:$C$17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IPV_Charts!$D$16:$D$17</c:f>
              <c:numCache>
                <c:formatCode>0.00E+00</c:formatCode>
                <c:ptCount val="2"/>
                <c:pt idx="0">
                  <c:v>85226566.050999999</c:v>
                </c:pt>
                <c:pt idx="1">
                  <c:v>49810139.948999941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IPV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B9CD96"/>
              </a:solidFill>
            </c:spPr>
          </c:dPt>
          <c:dPt>
            <c:idx val="1"/>
            <c:bubble3D val="0"/>
            <c:spPr>
              <a:solidFill>
                <a:srgbClr val="89A54E"/>
              </a:solidFill>
            </c:spPr>
          </c:dPt>
          <c:dLbls>
            <c:dLbl>
              <c:idx val="0"/>
              <c:layout>
                <c:manualLayout>
                  <c:x val="-0.19686192565681435"/>
                  <c:y val="5.593676623015364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4EA68F3C-52F4-442C-8607-E2BD7D3DFC6C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D42F992C-41CA-4A46-B846-95359E785981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DCEDA3CF-ACBC-4404-8C1D-AF590CE83B54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12845827665506"/>
                      <c:h val="0.17335208209986183"/>
                    </c:manualLayout>
                  </c15:layout>
                  <c15:dlblFieldTable>
                    <c15:dlblFTEntry>
                      <c15:txfldGUID>{D42F992C-41CA-4A46-B846-95359E785981}</c15:txfldGUID>
                      <c15:f>IPV_Charts!$F$14</c15:f>
                      <c15:dlblFieldTableCache>
                        <c:ptCount val="1"/>
                        <c:pt idx="0">
                          <c:v>53.3</c:v>
                        </c:pt>
                      </c15:dlblFieldTableCache>
                    </c15:dlblFTEntry>
                    <c15:dlblFTEntry>
                      <c15:txfldGUID>{DCEDA3CF-ACBC-4404-8C1D-AF590CE83B54}</c15:txfldGUID>
                      <c15:f>IPV_Charts!$D$21</c15:f>
                      <c15:dlblFieldTableCache>
                        <c:ptCount val="1"/>
                        <c:pt idx="0">
                          <c:v>39%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dLbl>
              <c:idx val="1"/>
              <c:layout>
                <c:manualLayout>
                  <c:x val="0.19695803108911317"/>
                  <c:y val="-7.590220183400697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6F58C45C-A38B-4744-AACC-1CD8AF632566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86F1B1D8-4BA3-4FA6-851E-B2D1A4D958A5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3BBA9E4-ABCC-4B4F-BDB8-A959CEB48DDA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04450410591131"/>
                      <c:h val="0.19084270771659761"/>
                    </c:manualLayout>
                  </c15:layout>
                  <c15:dlblFieldTable>
                    <c15:dlblFTEntry>
                      <c15:txfldGUID>{86F1B1D8-4BA3-4FA6-851E-B2D1A4D958A5}</c15:txfldGUID>
                      <c15:f>IPV_Charts!$F$15</c15:f>
                      <c15:dlblFieldTableCache>
                        <c:ptCount val="1"/>
                        <c:pt idx="0">
                          <c:v>82.1</c:v>
                        </c:pt>
                      </c15:dlblFieldTableCache>
                    </c15:dlblFTEntry>
                    <c15:dlblFTEntry>
                      <c15:txfldGUID>{73BBA9E4-ABCC-4B4F-BDB8-A959CEB48DDA}</c15:txfldGUID>
                      <c15:f>IPV_Charts!$D$22</c15:f>
                      <c15:dlblFieldTableCache>
                        <c:ptCount val="1"/>
                        <c:pt idx="0">
                          <c:v>61%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IPV_Charts!$C$14:$C$15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IPV_Charts!$D$14:$D$15</c:f>
              <c:numCache>
                <c:formatCode>0.00E+00</c:formatCode>
                <c:ptCount val="2"/>
                <c:pt idx="0">
                  <c:v>53263020.890000001</c:v>
                </c:pt>
                <c:pt idx="1">
                  <c:v>82093979.109999999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IPV_Charts!$F$14:$F$15</c15:f>
                <c15:dlblRangeCache>
                  <c:ptCount val="2"/>
                  <c:pt idx="0">
                    <c:v>53.3</c:v>
                  </c:pt>
                  <c:pt idx="1">
                    <c:v>82.1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11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rgbClr val="98B954"/>
                </a:solidFill>
                <a:prstDash val="dash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IPV!$S$4:$S$20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IPV!$Y$4:$Y$20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41</c:v>
                </c:pt>
                <c:pt idx="16">
                  <c:v>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7101448"/>
        <c:axId val="397099488"/>
      </c:lineChart>
      <c:catAx>
        <c:axId val="39710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7099488"/>
        <c:crosses val="autoZero"/>
        <c:auto val="1"/>
        <c:lblAlgn val="ctr"/>
        <c:lblOffset val="100"/>
        <c:noMultiLvlLbl val="0"/>
      </c:catAx>
      <c:valAx>
        <c:axId val="39709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7101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shade val="53000"/>
                      <a:shade val="51000"/>
                      <a:satMod val="130000"/>
                    </a:schemeClr>
                  </a:gs>
                  <a:gs pos="80000">
                    <a:schemeClr val="accent3">
                      <a:shade val="53000"/>
                      <a:shade val="93000"/>
                      <a:satMod val="130000"/>
                    </a:schemeClr>
                  </a:gs>
                  <a:gs pos="100000">
                    <a:schemeClr val="accent3">
                      <a:shade val="53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76000"/>
                      <a:shade val="51000"/>
                      <a:satMod val="130000"/>
                    </a:schemeClr>
                  </a:gs>
                  <a:gs pos="80000">
                    <a:schemeClr val="accent3">
                      <a:shade val="76000"/>
                      <a:shade val="93000"/>
                      <a:satMod val="130000"/>
                    </a:schemeClr>
                  </a:gs>
                  <a:gs pos="100000">
                    <a:schemeClr val="accent3">
                      <a:shade val="7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3">
                      <a:tint val="77000"/>
                      <a:shade val="51000"/>
                      <a:satMod val="130000"/>
                    </a:schemeClr>
                  </a:gs>
                  <a:gs pos="80000">
                    <a:schemeClr val="accent3">
                      <a:tint val="77000"/>
                      <a:shade val="93000"/>
                      <a:satMod val="130000"/>
                    </a:schemeClr>
                  </a:gs>
                  <a:gs pos="100000">
                    <a:schemeClr val="accent3">
                      <a:tint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tint val="54000"/>
                      <a:shade val="51000"/>
                      <a:satMod val="130000"/>
                    </a:schemeClr>
                  </a:gs>
                  <a:gs pos="80000">
                    <a:schemeClr val="accent3">
                      <a:tint val="54000"/>
                      <a:shade val="93000"/>
                      <a:satMod val="130000"/>
                    </a:schemeClr>
                  </a:gs>
                  <a:gs pos="100000">
                    <a:schemeClr val="accent3">
                      <a:tint val="5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0.15492344706911632"/>
                  <c:y val="-0.259393613764531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6FCFF9D-47AB-4B61-8D14-71904E618ED0}" type="CATEGORYNAME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/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chemeClr val="bg1"/>
                      </a:solidFill>
                      <a:latin typeface="Calibri"/>
                    </a:endParaRPr>
                  </a:p>
                  <a:p>
                    <a:pPr>
                      <a:defRPr sz="1400"/>
                    </a:pPr>
                    <a:fld id="{2218B4E0-2110-4C20-A221-2A1BF4C0CD05}" type="CELLREF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/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/>
                    </a:pPr>
                    <a:fld id="{FB29FC62-2C62-4311-B201-A838911DB559}" type="VALUE">
                      <a:rPr lang="en-US" sz="1400" b="1" i="0" u="none" strike="noStrike" baseline="0">
                        <a:solidFill>
                          <a:schemeClr val="bg1"/>
                        </a:solidFill>
                        <a:latin typeface="Calibri"/>
                      </a:rPr>
                      <a:pPr>
                        <a:defRPr sz="1400"/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>
                    <c15:dlblFTEntry>
                      <c15:txfldGUID>{2218B4E0-2110-4C20-A221-2A1BF4C0CD05}</c15:txfldGUID>
                      <c15:f>'IPV GAVI'!$Q$3</c15:f>
                      <c15:dlblFieldTableCache>
                        <c:ptCount val="1"/>
                        <c:pt idx="0">
                          <c:v>52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6078663604549437"/>
                  <c:y val="0.157928638138705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986BF8B7-7EEB-49A3-8EB2-D7426B0BA9BD}" type="CATEGORYNAM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[CATEGORY NAME]</a:t>
                    </a:fld>
                    <a:endParaRPr lang="en-US" sz="1400" b="1" i="0" u="none" strike="noStrike" baseline="0">
                      <a:solidFill>
                        <a:srgbClr val="000000"/>
                      </a:solidFill>
                      <a:latin typeface="Calibri"/>
                    </a:endParaRPr>
                  </a:p>
                  <a:p>
                    <a:pPr>
                      <a:defRPr sz="1400"/>
                    </a:pPr>
                    <a:fld id="{2A89614A-D5C5-404D-B79A-70E0988D6978}" type="CELLREF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[CELLREF]</a:t>
                    </a:fld>
                    <a:r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countries</a:t>
                    </a:r>
                  </a:p>
                  <a:p>
                    <a:pPr>
                      <a:defRPr sz="1400"/>
                    </a:pPr>
                    <a:fld id="{37B21614-22A5-4DEC-AE1A-9667F67374C6}" type="VALUE">
                      <a:rPr lang="en-US" sz="1400" b="1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pPr>
                        <a:defRPr sz="1400"/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59995625546807"/>
                      <c:h val="0.27400257805252143"/>
                    </c:manualLayout>
                  </c15:layout>
                  <c15:dlblFieldTable>
                    <c15:dlblFTEntry>
                      <c15:txfldGUID>{2A89614A-D5C5-404D-B79A-70E0988D6978}</c15:txfldGUID>
                      <c15:f>'IPV GAVI'!$Q$6</c15:f>
                      <c15:dlblFieldTableCache>
                        <c:ptCount val="1"/>
                        <c:pt idx="0">
                          <c:v>21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'IPV GAVI'!$P$3:$P$7</c:f>
              <c:strCache>
                <c:ptCount val="5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Gavi Approved/Approved with Clarification</c:v>
                </c:pt>
                <c:pt idx="4">
                  <c:v>Gavi Conditional Approval</c:v>
                </c:pt>
              </c:strCache>
            </c:strRef>
          </c:cat>
          <c:val>
            <c:numRef>
              <c:f>'IPV GAVI'!$R$3:$R$7</c:f>
              <c:numCache>
                <c:formatCode>0%</c:formatCode>
                <c:ptCount val="5"/>
                <c:pt idx="0">
                  <c:v>0.71232876712328763</c:v>
                </c:pt>
                <c:pt idx="1">
                  <c:v>0</c:v>
                </c:pt>
                <c:pt idx="2">
                  <c:v>0</c:v>
                </c:pt>
                <c:pt idx="3">
                  <c:v>0.28767123287671231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6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IPV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B9CD96"/>
              </a:solidFill>
            </c:spPr>
          </c:dPt>
          <c:dPt>
            <c:idx val="1"/>
            <c:bubble3D val="0"/>
            <c:spPr>
              <a:solidFill>
                <a:srgbClr val="89A54E"/>
              </a:solidFill>
            </c:spPr>
          </c:dPt>
          <c:dLbls>
            <c:dLbl>
              <c:idx val="0"/>
              <c:layout>
                <c:manualLayout>
                  <c:x val="-0.21105011236574955"/>
                  <c:y val="-5.560751675578740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74D26FC6-8832-40AE-BAF3-59C587F219B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E41C8E86-C87B-4B13-9D82-720670BC7747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EF2E5E37-7749-4D38-B711-2D3A144BCE75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60873816716192"/>
                      <c:h val="0.20272346618306814"/>
                    </c:manualLayout>
                  </c15:layout>
                  <c15:dlblFieldTable>
                    <c15:dlblFTEntry>
                      <c15:txfldGUID>{E41C8E86-C87B-4B13-9D82-720670BC7747}</c15:txfldGUID>
                      <c15:f>IPV_Charts!$G$16</c15:f>
                      <c15:dlblFieldTableCache>
                        <c:ptCount val="1"/>
                        <c:pt idx="0">
                          <c:v>50.1</c:v>
                        </c:pt>
                      </c15:dlblFieldTableCache>
                    </c15:dlblFTEntry>
                    <c15:dlblFTEntry>
                      <c15:txfldGUID>{EF2E5E37-7749-4D38-B711-2D3A144BCE75}</c15:txfldGUID>
                      <c15:f>IPV_Charts!$E$23</c15:f>
                      <c15:dlblFieldTableCache>
                        <c:ptCount val="1"/>
                        <c:pt idx="0">
                          <c:v>63%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8155479078740358"/>
                  <c:y val="9.2267066194878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2711D476-30D7-41FC-BD1D-E5A148B963E4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0C3B1211-01FE-4804-85AA-40834CB97732}" type="CELLREF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54276A0-385E-4447-8A92-B013606B75DB}" type="CELLREF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2687469028107"/>
                      <c:h val="0.20011841326228536"/>
                    </c:manualLayout>
                  </c15:layout>
                  <c15:dlblFieldTable>
                    <c15:dlblFTEntry>
                      <c15:txfldGUID>{0C3B1211-01FE-4804-85AA-40834CB97732}</c15:txfldGUID>
                      <c15:f>IPV_Charts!$G$17</c15:f>
                      <c15:dlblFieldTableCache>
                        <c:ptCount val="1"/>
                        <c:pt idx="0">
                          <c:v>29.7</c:v>
                        </c:pt>
                      </c15:dlblFieldTableCache>
                    </c15:dlblFTEntry>
                    <c15:dlblFTEntry>
                      <c15:txfldGUID>{754276A0-385E-4447-8A92-B013606B75DB}</c15:txfldGUID>
                      <c15:f>IPV_Charts!$E$24</c15:f>
                      <c15:dlblFieldTableCache>
                        <c:ptCount val="1"/>
                        <c:pt idx="0">
                          <c:v>37%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IPV_Charts!$C$16:$C$17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IPV_Charts!$E$16:$E$17</c:f>
              <c:numCache>
                <c:formatCode>0.00E+00</c:formatCode>
                <c:ptCount val="2"/>
                <c:pt idx="0">
                  <c:v>50056848.950000003</c:v>
                </c:pt>
                <c:pt idx="1">
                  <c:v>29702446.049999952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IPV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(Gavi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AB003E"/>
            </a:solidFill>
          </c:spPr>
          <c:dPt>
            <c:idx val="0"/>
            <c:bubble3D val="0"/>
            <c:spPr>
              <a:solidFill>
                <a:srgbClr val="B9CD96"/>
              </a:solidFill>
            </c:spPr>
          </c:dPt>
          <c:dPt>
            <c:idx val="1"/>
            <c:bubble3D val="0"/>
            <c:spPr>
              <a:solidFill>
                <a:srgbClr val="89A54E"/>
              </a:solidFill>
            </c:spPr>
          </c:dPt>
          <c:dLbls>
            <c:dLbl>
              <c:idx val="0"/>
              <c:layout>
                <c:manualLayout>
                  <c:x val="-0.19183302844720168"/>
                  <c:y val="0.18698320458610521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3EFAA0CE-28C8-44F1-8C41-4689FD2B8316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AA110E0F-4F5B-4EB1-A212-1940F933CAE8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r>
                      <a:rPr lang="en-US" sz="1600" baseline="0"/>
                      <a:t> </a:t>
                    </a:r>
                    <a:fld id="{A56FAAF0-75E5-4797-8D21-9959B589F25A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endParaRPr lang="en-US" sz="16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48754385499795"/>
                      <c:h val="0.23255871324254984"/>
                    </c:manualLayout>
                  </c15:layout>
                  <c15:dlblFieldTable>
                    <c15:dlblFTEntry>
                      <c15:txfldGUID>{AA110E0F-4F5B-4EB1-A212-1940F933CAE8}</c15:txfldGUID>
                      <c15:f>IPV_Charts!$G$14</c15:f>
                      <c15:dlblFieldTableCache>
                        <c:ptCount val="1"/>
                        <c:pt idx="0">
                          <c:v>24.6</c:v>
                        </c:pt>
                      </c15:dlblFieldTableCache>
                    </c15:dlblFTEntry>
                    <c15:dlblFTEntry>
                      <c15:txfldGUID>{A56FAAF0-75E5-4797-8D21-9959B589F25A}</c15:txfldGUID>
                      <c15:f>IPV_Charts!$E$21</c15:f>
                      <c15:dlblFieldTableCache>
                        <c:ptCount val="1"/>
                        <c:pt idx="0">
                          <c:v>31%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22727095981689158"/>
                  <c:y val="-0.16780301441005488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E56DD389-AE53-437C-8BED-16F5F7BDDAD0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/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/>
                    </a:pPr>
                    <a:fld id="{5907C7FE-8150-4267-89C0-DF95BB72F278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/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/>
                    </a:pPr>
                    <a:fld id="{7842A224-F331-447D-805C-5207AC0766EC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89337822671156"/>
                      <c:h val="0.17581902506414052"/>
                    </c:manualLayout>
                  </c15:layout>
                  <c15:dlblFieldTable>
                    <c15:dlblFTEntry>
                      <c15:txfldGUID>{5907C7FE-8150-4267-89C0-DF95BB72F278}</c15:txfldGUID>
                      <c15:f>IPV_Charts!$G$15</c15:f>
                      <c15:dlblFieldTableCache>
                        <c:ptCount val="1"/>
                        <c:pt idx="0">
                          <c:v>55.7</c:v>
                        </c:pt>
                      </c15:dlblFieldTableCache>
                    </c15:dlblFTEntry>
                    <c15:dlblFTEntry>
                      <c15:txfldGUID>{7842A224-F331-447D-805C-5207AC0766EC}</c15:txfldGUID>
                      <c15:f>IPV_Charts!$E$22</c15:f>
                      <c15:dlblFieldTableCache>
                        <c:ptCount val="1"/>
                        <c:pt idx="0">
                          <c:v>69%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IPV_Charts!$C$14:$C$15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IPV_Charts!$E$14:$E$15</c:f>
              <c:numCache>
                <c:formatCode>0.00E+00</c:formatCode>
                <c:ptCount val="2"/>
                <c:pt idx="0">
                  <c:v>24625908.399999999</c:v>
                </c:pt>
                <c:pt idx="1">
                  <c:v>55652091.600000001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8863300202535"/>
          <c:y val="4.1285960366625775E-2"/>
          <c:w val="0.87705233966923468"/>
          <c:h val="0.78049296848347893"/>
        </c:manualLayout>
      </c:layout>
      <c:lineChart>
        <c:grouping val="standard"/>
        <c:varyColors val="0"/>
        <c:ser>
          <c:idx val="0"/>
          <c:order val="0"/>
          <c:tx>
            <c:v>Rota HIC</c:v>
          </c:tx>
          <c:spPr>
            <a:ln w="28575" cap="rnd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</a:ln>
            <a:effectLst/>
          </c:spPr>
          <c:marker>
            <c:symbol val="diamond"/>
            <c:size val="10"/>
            <c:spPr>
              <a:solidFill>
                <a:schemeClr val="accent6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dash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Rota_LIC!$B$16:$P$16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cat>
          <c:val>
            <c:numRef>
              <c:f>Rota_LIC!$B$26:$L$26</c:f>
              <c:numCache>
                <c:formatCode>0%</c:formatCode>
                <c:ptCount val="11"/>
                <c:pt idx="0">
                  <c:v>5.2631578947368418E-2</c:v>
                </c:pt>
                <c:pt idx="1">
                  <c:v>8.771929824561403E-2</c:v>
                </c:pt>
                <c:pt idx="2">
                  <c:v>0.10526315789473684</c:v>
                </c:pt>
                <c:pt idx="3">
                  <c:v>0.14035087719298245</c:v>
                </c:pt>
                <c:pt idx="4">
                  <c:v>0.15789473684210525</c:v>
                </c:pt>
                <c:pt idx="5">
                  <c:v>0.17543859649122806</c:v>
                </c:pt>
                <c:pt idx="6">
                  <c:v>0.17543859649122806</c:v>
                </c:pt>
                <c:pt idx="7">
                  <c:v>0.22807017543859648</c:v>
                </c:pt>
                <c:pt idx="8">
                  <c:v>0.2982456140350877</c:v>
                </c:pt>
                <c:pt idx="9">
                  <c:v>0.33333333333333331</c:v>
                </c:pt>
                <c:pt idx="10">
                  <c:v>0.36842105263157893</c:v>
                </c:pt>
              </c:numCache>
            </c:numRef>
          </c:val>
          <c:smooth val="0"/>
        </c:ser>
        <c:ser>
          <c:idx val="1"/>
          <c:order val="1"/>
          <c:tx>
            <c:v>Rota UMIC non-Gavi</c:v>
          </c:tx>
          <c:spPr>
            <a:ln w="28575" cap="rnd" cmpd="sng" algn="ctr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rgbClr val="FFC000"/>
              </a:solidFill>
              <a:ln w="9525" cap="flat" cmpd="sng" algn="ctr">
                <a:noFill/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rgbClr val="FFC000"/>
                </a:solidFill>
                <a:prstDash val="dash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dPt>
          <c:cat>
            <c:numRef>
              <c:f>Rota_LIC!$B$16:$P$16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cat>
          <c:val>
            <c:numRef>
              <c:f>Rota_LIC!$B$27:$P$27</c:f>
              <c:numCache>
                <c:formatCode>0%</c:formatCode>
                <c:ptCount val="15"/>
                <c:pt idx="0">
                  <c:v>6.1224489795918366E-2</c:v>
                </c:pt>
                <c:pt idx="1">
                  <c:v>0.10204081632653061</c:v>
                </c:pt>
                <c:pt idx="2">
                  <c:v>0.12244897959183673</c:v>
                </c:pt>
                <c:pt idx="3">
                  <c:v>0.20408163265306123</c:v>
                </c:pt>
                <c:pt idx="4">
                  <c:v>0.20408163265306123</c:v>
                </c:pt>
                <c:pt idx="5">
                  <c:v>0.20408163265306123</c:v>
                </c:pt>
                <c:pt idx="6">
                  <c:v>0.2857142857142857</c:v>
                </c:pt>
                <c:pt idx="7">
                  <c:v>0.30612244897959184</c:v>
                </c:pt>
                <c:pt idx="8">
                  <c:v>0.32653061224489793</c:v>
                </c:pt>
                <c:pt idx="9">
                  <c:v>0.36734693877551022</c:v>
                </c:pt>
                <c:pt idx="10">
                  <c:v>0.38775510204081631</c:v>
                </c:pt>
                <c:pt idx="11">
                  <c:v>0.40816326530612246</c:v>
                </c:pt>
                <c:pt idx="12">
                  <c:v>0.40816326530612246</c:v>
                </c:pt>
                <c:pt idx="13">
                  <c:v>0.40816326530612246</c:v>
                </c:pt>
                <c:pt idx="14">
                  <c:v>0.42857142857142855</c:v>
                </c:pt>
              </c:numCache>
            </c:numRef>
          </c:val>
          <c:smooth val="0"/>
        </c:ser>
        <c:ser>
          <c:idx val="2"/>
          <c:order val="2"/>
          <c:tx>
            <c:v>Rota LMIC non-Gavi</c:v>
          </c:tx>
          <c:spPr>
            <a:ln w="28575" cap="rnd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9"/>
            <c:spPr>
              <a:solidFill>
                <a:schemeClr val="accent6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dash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Rota_LIC!$B$16:$P$16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cat>
          <c:val>
            <c:numRef>
              <c:f>Rota_LIC!$B$28:$L$28</c:f>
              <c:numCache>
                <c:formatCode>0%</c:formatCode>
                <c:ptCount val="11"/>
                <c:pt idx="0">
                  <c:v>7.6923076923076927E-2</c:v>
                </c:pt>
                <c:pt idx="1">
                  <c:v>7.6923076923076927E-2</c:v>
                </c:pt>
                <c:pt idx="2">
                  <c:v>0.15384615384615385</c:v>
                </c:pt>
                <c:pt idx="3">
                  <c:v>0.15384615384615385</c:v>
                </c:pt>
                <c:pt idx="4">
                  <c:v>0.30769230769230771</c:v>
                </c:pt>
                <c:pt idx="5">
                  <c:v>0.30769230769230771</c:v>
                </c:pt>
                <c:pt idx="6">
                  <c:v>0.38461538461538464</c:v>
                </c:pt>
                <c:pt idx="7">
                  <c:v>0.38461538461538464</c:v>
                </c:pt>
                <c:pt idx="8">
                  <c:v>0.38461538461538464</c:v>
                </c:pt>
                <c:pt idx="9">
                  <c:v>0.46153846153846156</c:v>
                </c:pt>
                <c:pt idx="10">
                  <c:v>0.46153846153846156</c:v>
                </c:pt>
              </c:numCache>
            </c:numRef>
          </c:val>
          <c:smooth val="0"/>
        </c:ser>
        <c:ser>
          <c:idx val="3"/>
          <c:order val="3"/>
          <c:tx>
            <c:v>Rota Gavi</c:v>
          </c:tx>
          <c:spPr>
            <a:ln w="28575" cap="rnd" cmpd="sng" algn="ctr">
              <a:solidFill>
                <a:schemeClr val="accent6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x"/>
            <c:size val="9"/>
            <c:spPr>
              <a:noFill/>
              <a:ln w="9525" cap="flat" cmpd="sng" algn="ctr">
                <a:solidFill>
                  <a:schemeClr val="accent2">
                    <a:lumMod val="6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dash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Rota_LIC!$B$16:$P$16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numCache>
            </c:numRef>
          </c:cat>
          <c:val>
            <c:numRef>
              <c:f>Rota_LIC!$B$29:$P$29</c:f>
              <c:numCache>
                <c:formatCode>0%</c:formatCode>
                <c:ptCount val="15"/>
                <c:pt idx="0">
                  <c:v>1.3698630136986301E-2</c:v>
                </c:pt>
                <c:pt idx="1">
                  <c:v>1.3698630136986301E-2</c:v>
                </c:pt>
                <c:pt idx="2">
                  <c:v>2.7397260273972601E-2</c:v>
                </c:pt>
                <c:pt idx="3">
                  <c:v>4.1095890410958902E-2</c:v>
                </c:pt>
                <c:pt idx="4">
                  <c:v>5.4794520547945202E-2</c:v>
                </c:pt>
                <c:pt idx="5">
                  <c:v>6.8493150684931503E-2</c:v>
                </c:pt>
                <c:pt idx="6">
                  <c:v>0.16438356164383561</c:v>
                </c:pt>
                <c:pt idx="7">
                  <c:v>0.26027397260273971</c:v>
                </c:pt>
                <c:pt idx="8">
                  <c:v>0.46575342465753422</c:v>
                </c:pt>
                <c:pt idx="9">
                  <c:v>0.52054794520547942</c:v>
                </c:pt>
                <c:pt idx="10">
                  <c:v>0.61643835616438358</c:v>
                </c:pt>
                <c:pt idx="11">
                  <c:v>0.69863013698630139</c:v>
                </c:pt>
                <c:pt idx="12">
                  <c:v>0.79452054794520544</c:v>
                </c:pt>
                <c:pt idx="13">
                  <c:v>0.83561643835616439</c:v>
                </c:pt>
                <c:pt idx="14">
                  <c:v>0.90410958904109584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053616"/>
        <c:axId val="469056360"/>
      </c:lineChart>
      <c:catAx>
        <c:axId val="469053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1" dirty="0" smtClean="0"/>
                  <a:t>Years since first introduction (2006)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42103368328958868"/>
              <c:y val="0.886833824825950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9056360"/>
        <c:crosses val="autoZero"/>
        <c:auto val="1"/>
        <c:lblAlgn val="ctr"/>
        <c:lblOffset val="100"/>
        <c:noMultiLvlLbl val="0"/>
      </c:catAx>
      <c:valAx>
        <c:axId val="4690563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baseline="0"/>
                  <a:t>Percentage of countries universally introduced rotavirus vaccine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/>
                </a:pPr>
                <a:endParaRPr lang="en-US" sz="1000" b="1" i="0" baseline="0"/>
              </a:p>
            </c:rich>
          </c:tx>
          <c:layout>
            <c:manualLayout>
              <c:xMode val="edge"/>
              <c:yMode val="edge"/>
              <c:x val="2.1052055993000873E-2"/>
              <c:y val="8.149213611812036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905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646703253002479E-2"/>
          <c:y val="0.93557442569502525"/>
          <c:w val="0.84070643442296988"/>
          <c:h val="5.306891391427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88863300202535"/>
          <c:y val="4.1285960366625775E-2"/>
          <c:w val="0.87705233966923468"/>
          <c:h val="0.78049296848347893"/>
        </c:manualLayout>
      </c:layout>
      <c:lineChart>
        <c:grouping val="standard"/>
        <c:varyColors val="0"/>
        <c:ser>
          <c:idx val="0"/>
          <c:order val="0"/>
          <c:tx>
            <c:v>IPV HIC</c:v>
          </c:tx>
          <c:spPr>
            <a:ln w="28575" cap="rnd" cmpd="sng" algn="ctr">
              <a:solidFill>
                <a:schemeClr val="accent3">
                  <a:tint val="58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diamond"/>
            <c:size val="9"/>
            <c:spPr>
              <a:solidFill>
                <a:schemeClr val="accent3">
                  <a:tint val="58000"/>
                </a:schemeClr>
              </a:solidFill>
              <a:ln w="9525" cap="flat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3">
                    <a:tint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IPV_LIC!$B$15:$BK$15</c:f>
              <c:numCache>
                <c:formatCode>General</c:formatCode>
                <c:ptCount val="6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</c:numCache>
            </c:numRef>
          </c:cat>
          <c:val>
            <c:numRef>
              <c:f>IPV_LIC!$B$25:$BK$25</c:f>
              <c:numCache>
                <c:formatCode>0%</c:formatCode>
                <c:ptCount val="62"/>
                <c:pt idx="0">
                  <c:v>3.6363636363636362E-2</c:v>
                </c:pt>
                <c:pt idx="1">
                  <c:v>5.4545454545454543E-2</c:v>
                </c:pt>
                <c:pt idx="2">
                  <c:v>0.12727272727272726</c:v>
                </c:pt>
                <c:pt idx="3">
                  <c:v>0.16363636363636364</c:v>
                </c:pt>
                <c:pt idx="4">
                  <c:v>0.16363636363636364</c:v>
                </c:pt>
                <c:pt idx="5">
                  <c:v>0.18181818181818182</c:v>
                </c:pt>
                <c:pt idx="6">
                  <c:v>0.2</c:v>
                </c:pt>
                <c:pt idx="7">
                  <c:v>0.21818181818181817</c:v>
                </c:pt>
                <c:pt idx="8">
                  <c:v>0.23636363636363636</c:v>
                </c:pt>
                <c:pt idx="9">
                  <c:v>0.27272727272727271</c:v>
                </c:pt>
                <c:pt idx="10">
                  <c:v>0.27272727272727271</c:v>
                </c:pt>
                <c:pt idx="11">
                  <c:v>0.27272727272727271</c:v>
                </c:pt>
                <c:pt idx="12">
                  <c:v>0.27272727272727271</c:v>
                </c:pt>
                <c:pt idx="13">
                  <c:v>0.27272727272727271</c:v>
                </c:pt>
                <c:pt idx="14">
                  <c:v>0.27272727272727271</c:v>
                </c:pt>
                <c:pt idx="15">
                  <c:v>0.27272727272727271</c:v>
                </c:pt>
                <c:pt idx="16">
                  <c:v>0.27272727272727271</c:v>
                </c:pt>
                <c:pt idx="17">
                  <c:v>0.27272727272727271</c:v>
                </c:pt>
                <c:pt idx="18">
                  <c:v>0.27272727272727271</c:v>
                </c:pt>
                <c:pt idx="19">
                  <c:v>0.27272727272727271</c:v>
                </c:pt>
                <c:pt idx="20">
                  <c:v>0.27272727272727271</c:v>
                </c:pt>
                <c:pt idx="21">
                  <c:v>0.27272727272727271</c:v>
                </c:pt>
                <c:pt idx="22">
                  <c:v>0.27272727272727271</c:v>
                </c:pt>
                <c:pt idx="23">
                  <c:v>0.27272727272727271</c:v>
                </c:pt>
                <c:pt idx="24">
                  <c:v>0.27272727272727271</c:v>
                </c:pt>
                <c:pt idx="25">
                  <c:v>0.27272727272727271</c:v>
                </c:pt>
                <c:pt idx="26">
                  <c:v>0.27272727272727271</c:v>
                </c:pt>
                <c:pt idx="27">
                  <c:v>0.29090909090909089</c:v>
                </c:pt>
                <c:pt idx="28">
                  <c:v>0.29090909090909089</c:v>
                </c:pt>
                <c:pt idx="29">
                  <c:v>0.29090909090909089</c:v>
                </c:pt>
                <c:pt idx="30">
                  <c:v>0.29090909090909089</c:v>
                </c:pt>
                <c:pt idx="31">
                  <c:v>0.29090909090909089</c:v>
                </c:pt>
                <c:pt idx="32">
                  <c:v>0.29090909090909089</c:v>
                </c:pt>
                <c:pt idx="33">
                  <c:v>0.29090909090909089</c:v>
                </c:pt>
                <c:pt idx="34">
                  <c:v>0.29090909090909089</c:v>
                </c:pt>
                <c:pt idx="35">
                  <c:v>0.29090909090909089</c:v>
                </c:pt>
                <c:pt idx="36">
                  <c:v>0.29090909090909089</c:v>
                </c:pt>
                <c:pt idx="37">
                  <c:v>0.29090909090909089</c:v>
                </c:pt>
                <c:pt idx="38">
                  <c:v>0.30909090909090908</c:v>
                </c:pt>
                <c:pt idx="39">
                  <c:v>0.30909090909090908</c:v>
                </c:pt>
                <c:pt idx="40">
                  <c:v>0.34545454545454546</c:v>
                </c:pt>
                <c:pt idx="41">
                  <c:v>0.34545454545454546</c:v>
                </c:pt>
                <c:pt idx="42">
                  <c:v>0.36363636363636365</c:v>
                </c:pt>
                <c:pt idx="43">
                  <c:v>0.38181818181818183</c:v>
                </c:pt>
                <c:pt idx="44">
                  <c:v>0.4</c:v>
                </c:pt>
                <c:pt idx="45">
                  <c:v>0.4</c:v>
                </c:pt>
                <c:pt idx="46">
                  <c:v>0.41818181818181815</c:v>
                </c:pt>
                <c:pt idx="47">
                  <c:v>0.45454545454545453</c:v>
                </c:pt>
                <c:pt idx="48">
                  <c:v>0.50909090909090904</c:v>
                </c:pt>
                <c:pt idx="49">
                  <c:v>0.5636363636363636</c:v>
                </c:pt>
                <c:pt idx="50">
                  <c:v>0.6</c:v>
                </c:pt>
                <c:pt idx="51">
                  <c:v>0.61818181818181817</c:v>
                </c:pt>
                <c:pt idx="52">
                  <c:v>0.63636363636363635</c:v>
                </c:pt>
                <c:pt idx="53">
                  <c:v>0.70909090909090911</c:v>
                </c:pt>
                <c:pt idx="54">
                  <c:v>0.70909090909090911</c:v>
                </c:pt>
                <c:pt idx="55">
                  <c:v>0.8</c:v>
                </c:pt>
                <c:pt idx="56">
                  <c:v>0.81818181818181823</c:v>
                </c:pt>
                <c:pt idx="57">
                  <c:v>0.8545454545454545</c:v>
                </c:pt>
                <c:pt idx="58">
                  <c:v>0.87272727272727268</c:v>
                </c:pt>
                <c:pt idx="59">
                  <c:v>0.87272727272727268</c:v>
                </c:pt>
                <c:pt idx="60">
                  <c:v>0.96363636363636362</c:v>
                </c:pt>
                <c:pt idx="61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v>IPV UMIC non-Gavi</c:v>
          </c:tx>
          <c:spPr>
            <a:ln w="28575" cap="rnd" cmpd="sng" algn="ctr">
              <a:solidFill>
                <a:schemeClr val="accent3">
                  <a:tint val="86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square"/>
            <c:size val="8"/>
            <c:spPr>
              <a:solidFill>
                <a:schemeClr val="accent3">
                  <a:tint val="86000"/>
                </a:schemeClr>
              </a:solidFill>
              <a:ln w="9525" cap="flat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3">
                    <a:tint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IPV_LIC!$B$15:$BK$15</c:f>
              <c:numCache>
                <c:formatCode>General</c:formatCode>
                <c:ptCount val="6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</c:numCache>
            </c:numRef>
          </c:cat>
          <c:val>
            <c:numRef>
              <c:f>IPV_LIC!$B$26:$BK$26</c:f>
              <c:numCache>
                <c:formatCode>0%</c:formatCode>
                <c:ptCount val="6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1.9607843137254902E-2</c:v>
                </c:pt>
                <c:pt idx="6">
                  <c:v>1.9607843137254902E-2</c:v>
                </c:pt>
                <c:pt idx="7">
                  <c:v>1.9607843137254902E-2</c:v>
                </c:pt>
                <c:pt idx="8">
                  <c:v>1.9607843137254902E-2</c:v>
                </c:pt>
                <c:pt idx="9">
                  <c:v>1.9607843137254902E-2</c:v>
                </c:pt>
                <c:pt idx="10">
                  <c:v>1.9607843137254902E-2</c:v>
                </c:pt>
                <c:pt idx="11">
                  <c:v>1.9607843137254902E-2</c:v>
                </c:pt>
                <c:pt idx="12">
                  <c:v>1.9607843137254902E-2</c:v>
                </c:pt>
                <c:pt idx="13">
                  <c:v>1.9607843137254902E-2</c:v>
                </c:pt>
                <c:pt idx="14">
                  <c:v>1.9607843137254902E-2</c:v>
                </c:pt>
                <c:pt idx="15">
                  <c:v>1.9607843137254902E-2</c:v>
                </c:pt>
                <c:pt idx="16">
                  <c:v>1.9607843137254902E-2</c:v>
                </c:pt>
                <c:pt idx="17">
                  <c:v>1.9607843137254902E-2</c:v>
                </c:pt>
                <c:pt idx="18">
                  <c:v>1.9607843137254902E-2</c:v>
                </c:pt>
                <c:pt idx="19">
                  <c:v>1.9607843137254902E-2</c:v>
                </c:pt>
                <c:pt idx="20">
                  <c:v>1.9607843137254902E-2</c:v>
                </c:pt>
                <c:pt idx="21">
                  <c:v>1.9607843137254902E-2</c:v>
                </c:pt>
                <c:pt idx="22">
                  <c:v>1.9607843137254902E-2</c:v>
                </c:pt>
                <c:pt idx="23">
                  <c:v>1.9607843137254902E-2</c:v>
                </c:pt>
                <c:pt idx="24">
                  <c:v>1.9607843137254902E-2</c:v>
                </c:pt>
                <c:pt idx="25">
                  <c:v>1.9607843137254902E-2</c:v>
                </c:pt>
                <c:pt idx="26">
                  <c:v>1.9607843137254902E-2</c:v>
                </c:pt>
                <c:pt idx="27">
                  <c:v>1.9607843137254902E-2</c:v>
                </c:pt>
                <c:pt idx="28">
                  <c:v>1.9607843137254902E-2</c:v>
                </c:pt>
                <c:pt idx="29">
                  <c:v>1.9607843137254902E-2</c:v>
                </c:pt>
                <c:pt idx="30">
                  <c:v>1.9607843137254902E-2</c:v>
                </c:pt>
                <c:pt idx="31">
                  <c:v>1.9607843137254902E-2</c:v>
                </c:pt>
                <c:pt idx="32">
                  <c:v>1.9607843137254902E-2</c:v>
                </c:pt>
                <c:pt idx="33">
                  <c:v>1.9607843137254902E-2</c:v>
                </c:pt>
                <c:pt idx="34">
                  <c:v>1.9607843137254902E-2</c:v>
                </c:pt>
                <c:pt idx="35">
                  <c:v>1.9607843137254902E-2</c:v>
                </c:pt>
                <c:pt idx="36">
                  <c:v>1.9607843137254902E-2</c:v>
                </c:pt>
                <c:pt idx="37">
                  <c:v>1.9607843137254902E-2</c:v>
                </c:pt>
                <c:pt idx="38">
                  <c:v>1.9607843137254902E-2</c:v>
                </c:pt>
                <c:pt idx="39">
                  <c:v>1.9607843137254902E-2</c:v>
                </c:pt>
                <c:pt idx="40">
                  <c:v>1.9607843137254902E-2</c:v>
                </c:pt>
                <c:pt idx="41">
                  <c:v>1.9607843137254902E-2</c:v>
                </c:pt>
                <c:pt idx="42">
                  <c:v>1.9607843137254902E-2</c:v>
                </c:pt>
                <c:pt idx="43">
                  <c:v>1.9607843137254902E-2</c:v>
                </c:pt>
                <c:pt idx="44">
                  <c:v>1.9607843137254902E-2</c:v>
                </c:pt>
                <c:pt idx="45">
                  <c:v>1.9607843137254902E-2</c:v>
                </c:pt>
                <c:pt idx="46">
                  <c:v>1.9607843137254902E-2</c:v>
                </c:pt>
                <c:pt idx="47">
                  <c:v>3.9215686274509803E-2</c:v>
                </c:pt>
                <c:pt idx="48">
                  <c:v>3.9215686274509803E-2</c:v>
                </c:pt>
                <c:pt idx="49">
                  <c:v>3.9215686274509803E-2</c:v>
                </c:pt>
                <c:pt idx="50">
                  <c:v>5.8823529411764705E-2</c:v>
                </c:pt>
                <c:pt idx="51">
                  <c:v>5.8823529411764705E-2</c:v>
                </c:pt>
                <c:pt idx="52">
                  <c:v>7.8431372549019607E-2</c:v>
                </c:pt>
                <c:pt idx="53">
                  <c:v>0.17647058823529413</c:v>
                </c:pt>
                <c:pt idx="54">
                  <c:v>0.21568627450980393</c:v>
                </c:pt>
                <c:pt idx="55">
                  <c:v>0.25490196078431371</c:v>
                </c:pt>
                <c:pt idx="56">
                  <c:v>0.29411764705882354</c:v>
                </c:pt>
                <c:pt idx="57">
                  <c:v>0.31372549019607843</c:v>
                </c:pt>
                <c:pt idx="58">
                  <c:v>0.35294117647058826</c:v>
                </c:pt>
                <c:pt idx="59">
                  <c:v>0.43137254901960786</c:v>
                </c:pt>
                <c:pt idx="60">
                  <c:v>0.88235294117647056</c:v>
                </c:pt>
                <c:pt idx="61">
                  <c:v>0.96078431372549022</c:v>
                </c:pt>
              </c:numCache>
            </c:numRef>
          </c:val>
          <c:smooth val="0"/>
        </c:ser>
        <c:ser>
          <c:idx val="2"/>
          <c:order val="2"/>
          <c:tx>
            <c:v>IPV LMIC non-Gavi</c:v>
          </c:tx>
          <c:spPr>
            <a:ln w="28575" cap="rnd" cmpd="sng" algn="ctr">
              <a:solidFill>
                <a:schemeClr val="accent3">
                  <a:shade val="86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9"/>
            <c:spPr>
              <a:solidFill>
                <a:schemeClr val="accent3">
                  <a:shade val="86000"/>
                </a:schemeClr>
              </a:solidFill>
              <a:ln w="9525" cap="flat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3">
                    <a:shade val="86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IPV_LIC!$B$15:$BK$15</c:f>
              <c:numCache>
                <c:formatCode>General</c:formatCode>
                <c:ptCount val="6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</c:numCache>
            </c:numRef>
          </c:cat>
          <c:val>
            <c:numRef>
              <c:f>IPV_LIC!$B$27:$BK$27</c:f>
              <c:numCache>
                <c:formatCode>0%</c:formatCode>
                <c:ptCount val="6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8.3333333333333329E-2</c:v>
                </c:pt>
                <c:pt idx="54">
                  <c:v>8.3333333333333329E-2</c:v>
                </c:pt>
                <c:pt idx="55">
                  <c:v>8.3333333333333329E-2</c:v>
                </c:pt>
                <c:pt idx="56">
                  <c:v>8.3333333333333329E-2</c:v>
                </c:pt>
                <c:pt idx="57">
                  <c:v>8.3333333333333329E-2</c:v>
                </c:pt>
                <c:pt idx="58">
                  <c:v>0.16666666666666666</c:v>
                </c:pt>
                <c:pt idx="59">
                  <c:v>0.33333333333333331</c:v>
                </c:pt>
                <c:pt idx="60">
                  <c:v>0.66666666666666663</c:v>
                </c:pt>
                <c:pt idx="61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v>IPV Gavi</c:v>
          </c:tx>
          <c:spPr>
            <a:ln w="28575" cap="rnd" cmpd="sng" algn="ctr">
              <a:solidFill>
                <a:schemeClr val="accent3">
                  <a:shade val="58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x"/>
            <c:size val="9"/>
            <c:spPr>
              <a:noFill/>
              <a:ln w="9525" cap="flat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9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0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1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2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3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4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5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6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7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8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19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0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1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dPt>
            <c:idx val="22"/>
            <c:bubble3D val="0"/>
            <c:spPr>
              <a:ln w="28575" cap="rnd" cmpd="sng" algn="ctr">
                <a:solidFill>
                  <a:schemeClr val="accent3">
                    <a:shade val="58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dPt>
          <c:cat>
            <c:numRef>
              <c:f>IPV_LIC!$B$15:$BK$15</c:f>
              <c:numCache>
                <c:formatCode>General</c:formatCode>
                <c:ptCount val="6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</c:numCache>
            </c:numRef>
          </c:cat>
          <c:val>
            <c:numRef>
              <c:f>IPV_LIC!$B$28:$BK$28</c:f>
              <c:numCache>
                <c:formatCode>0%</c:formatCode>
                <c:ptCount val="6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1.3698630136986301E-2</c:v>
                </c:pt>
                <c:pt idx="53">
                  <c:v>1.3698630136986301E-2</c:v>
                </c:pt>
                <c:pt idx="54">
                  <c:v>1.3698630136986301E-2</c:v>
                </c:pt>
                <c:pt idx="55">
                  <c:v>1.3698630136986301E-2</c:v>
                </c:pt>
                <c:pt idx="56">
                  <c:v>1.3698630136986301E-2</c:v>
                </c:pt>
                <c:pt idx="57">
                  <c:v>1.3698630136986301E-2</c:v>
                </c:pt>
                <c:pt idx="58">
                  <c:v>1.3698630136986301E-2</c:v>
                </c:pt>
                <c:pt idx="59">
                  <c:v>2.7397260273972601E-2</c:v>
                </c:pt>
                <c:pt idx="60">
                  <c:v>0.56164383561643838</c:v>
                </c:pt>
                <c:pt idx="61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054792"/>
        <c:axId val="469051656"/>
      </c:lineChart>
      <c:catAx>
        <c:axId val="469054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b="1" dirty="0" smtClean="0"/>
                  <a:t>Years since first introduction (1955)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0.42103368328958868"/>
              <c:y val="0.886833824825950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9051656"/>
        <c:crosses val="autoZero"/>
        <c:auto val="1"/>
        <c:lblAlgn val="ctr"/>
        <c:lblOffset val="100"/>
        <c:noMultiLvlLbl val="0"/>
      </c:catAx>
      <c:valAx>
        <c:axId val="4690516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baseline="0"/>
                  <a:t>Percentage of countries universally introduced rotavirus vaccine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/>
                </a:pPr>
                <a:endParaRPr lang="en-US" sz="1000" b="1" i="0" baseline="0"/>
              </a:p>
            </c:rich>
          </c:tx>
          <c:layout>
            <c:manualLayout>
              <c:xMode val="edge"/>
              <c:yMode val="edge"/>
              <c:x val="2.1052055993000873E-2"/>
              <c:y val="8.149213611812036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 i="0" u="none" strike="noStrike" kern="120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9054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646703253002479E-2"/>
          <c:y val="0.93557442569502525"/>
          <c:w val="0.84070643442296988"/>
          <c:h val="5.30689139142786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008B98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7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cat>
            <c:numRef>
              <c:f>Pneumo!$R$4:$R$24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Pneumo!$U$4:$U$24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8</c:v>
                </c:pt>
                <c:pt idx="6">
                  <c:v>18</c:v>
                </c:pt>
                <c:pt idx="7">
                  <c:v>23</c:v>
                </c:pt>
                <c:pt idx="8">
                  <c:v>32</c:v>
                </c:pt>
                <c:pt idx="9">
                  <c:v>48</c:v>
                </c:pt>
                <c:pt idx="10">
                  <c:v>59</c:v>
                </c:pt>
                <c:pt idx="11">
                  <c:v>77</c:v>
                </c:pt>
                <c:pt idx="12">
                  <c:v>92</c:v>
                </c:pt>
                <c:pt idx="13">
                  <c:v>109</c:v>
                </c:pt>
                <c:pt idx="14">
                  <c:v>125</c:v>
                </c:pt>
                <c:pt idx="15">
                  <c:v>135</c:v>
                </c:pt>
                <c:pt idx="16">
                  <c:v>146</c:v>
                </c:pt>
                <c:pt idx="17">
                  <c:v>151</c:v>
                </c:pt>
                <c:pt idx="18">
                  <c:v>159</c:v>
                </c:pt>
                <c:pt idx="19">
                  <c:v>161</c:v>
                </c:pt>
                <c:pt idx="20">
                  <c:v>162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9051264"/>
        <c:axId val="469052048"/>
      </c:lineChart>
      <c:catAx>
        <c:axId val="46905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9052048"/>
        <c:crosses val="autoZero"/>
        <c:auto val="1"/>
        <c:lblAlgn val="ctr"/>
        <c:lblOffset val="100"/>
        <c:noMultiLvlLbl val="0"/>
      </c:catAx>
      <c:valAx>
        <c:axId val="469052048"/>
        <c:scaling>
          <c:orientation val="minMax"/>
          <c:max val="2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90512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solidFill>
              <a:schemeClr val="accent5">
                <a:lumMod val="50000"/>
              </a:schemeClr>
            </a:solidFill>
          </c:spPr>
          <c:explosion val="3"/>
          <c:dPt>
            <c:idx val="0"/>
            <c:bubble3D val="0"/>
            <c:explosion val="0"/>
            <c:spPr>
              <a:solidFill>
                <a:srgbClr val="00BED2"/>
              </a:solidFill>
            </c:spPr>
          </c:dPt>
          <c:dPt>
            <c:idx val="1"/>
            <c:bubble3D val="0"/>
            <c:explosion val="0"/>
            <c:spPr>
              <a:solidFill>
                <a:srgbClr val="005A64"/>
              </a:solidFill>
            </c:spPr>
          </c:dPt>
          <c:dPt>
            <c:idx val="2"/>
            <c:bubble3D val="0"/>
            <c:explosion val="0"/>
            <c:spPr>
              <a:solidFill>
                <a:srgbClr val="9BF5FF"/>
              </a:solidFill>
            </c:spPr>
          </c:dPt>
          <c:dPt>
            <c:idx val="3"/>
            <c:bubble3D val="0"/>
            <c:explosion val="0"/>
            <c:spPr>
              <a:solidFill>
                <a:srgbClr val="008896"/>
              </a:solidFill>
            </c:spPr>
          </c:dPt>
          <c:dLbls>
            <c:dLbl>
              <c:idx val="0"/>
              <c:layout>
                <c:manualLayout>
                  <c:x val="0.20046270778652669"/>
                  <c:y val="0.16230425681692098"/>
                </c:manualLayout>
              </c:layout>
              <c:tx>
                <c:rich>
                  <a:bodyPr/>
                  <a:lstStyle/>
                  <a:p>
                    <a:fld id="{3B2641A5-ED39-49F7-B30A-13E515E842DA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fld id="{473B0AD9-E5E8-405F-9945-ECFD705C84D2}" type="CELLRANGE">
                      <a:rPr lang="en-US"/>
                      <a:pPr/>
                      <a:t>[CELLRANGE]</a:t>
                    </a:fld>
                    <a:r>
                      <a:rPr lang="en-US"/>
                      <a:t> countries</a:t>
                    </a:r>
                    <a:endParaRPr lang="en-US" baseline="0"/>
                  </a:p>
                  <a:p>
                    <a:fld id="{6C0E8B91-6834-41DC-93A9-A7126C974F7C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0.15608382545931759"/>
                  <c:y val="4.863238120989760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F2AFFBBD-A253-4F08-872E-ECE6E93529C2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7F5572E0-F004-4ACC-ADAD-91184BCC45C8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 countries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3BEF4AB7-72CA-4DE2-82F5-363EEF0E25D1}" type="PERCENTAGE">
                      <a:rPr lang="en-US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875196850393699"/>
                      <c:h val="0.2161896725609121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-0.13205468066491688"/>
                  <c:y val="-0.15877633413052497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FF7B4611-5629-4389-B51F-00D558EFE50D}" type="CATEGORYNAME">
                      <a:rPr lang="en-US" sz="1400" b="1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r>
                      <a:rPr lang="en-US" sz="1400" b="1"/>
                      <a:t/>
                    </a:r>
                    <a:br>
                      <a:rPr lang="en-US" sz="1400" b="1"/>
                    </a:br>
                    <a:fld id="{EB180111-202D-47BC-96C9-E4D6AB6B8AB2}" type="CELLRANGE">
                      <a:rPr lang="en-US" sz="1400" b="1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[CELLRANGE]</a:t>
                    </a:fld>
                    <a:r>
                      <a:rPr lang="en-US" sz="1400" b="1" baseline="0"/>
                      <a:t> countries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A38A1FA6-597D-41C4-B831-E79752AEDF8C}" type="PERCENTAGE">
                      <a:rPr lang="en-US" sz="1400" b="1"/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 i="0" u="none" strike="noStrike" kern="1200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(Pneumo!$N$4,Pneumo!$N$6:$N$8)</c:f>
              <c:strCache>
                <c:ptCount val="4"/>
                <c:pt idx="0">
                  <c:v>Introduced into National Program</c:v>
                </c:pt>
                <c:pt idx="1">
                  <c:v>Planning Introduction</c:v>
                </c:pt>
                <c:pt idx="2">
                  <c:v>No Decision</c:v>
                </c:pt>
                <c:pt idx="3">
                  <c:v>Widespread Private Market</c:v>
                </c:pt>
              </c:strCache>
            </c:strRef>
          </c:cat>
          <c:val>
            <c:numRef>
              <c:f>(Pneumo!$P$4,Pneumo!$P$6:$P$8)</c:f>
              <c:numCache>
                <c:formatCode>0.0%</c:formatCode>
                <c:ptCount val="4"/>
                <c:pt idx="0">
                  <c:v>0.70618556701030932</c:v>
                </c:pt>
                <c:pt idx="1">
                  <c:v>0.10309278350515463</c:v>
                </c:pt>
                <c:pt idx="2">
                  <c:v>0.19072164948453607</c:v>
                </c:pt>
                <c:pt idx="3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'PCV Global'!$R$2:$R$5</c15:f>
                <c15:dlblRangeCache>
                  <c:ptCount val="4"/>
                  <c:pt idx="0">
                    <c:v>137</c:v>
                  </c:pt>
                  <c:pt idx="1">
                    <c:v>20</c:v>
                  </c:pt>
                  <c:pt idx="2">
                    <c:v>37</c:v>
                  </c:pt>
                  <c:pt idx="3">
                    <c:v>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6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PCV Access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2C4"/>
              </a:solidFill>
            </c:spPr>
          </c:dPt>
          <c:dPt>
            <c:idx val="1"/>
            <c:bubble3D val="0"/>
            <c:spPr>
              <a:solidFill>
                <a:srgbClr val="008B98"/>
              </a:solidFill>
            </c:spPr>
          </c:dPt>
          <c:dLbls>
            <c:dLbl>
              <c:idx val="0"/>
              <c:layout>
                <c:manualLayout>
                  <c:x val="-0.18569171277333996"/>
                  <c:y val="-1.5491236330805913E-3"/>
                </c:manualLayout>
              </c:layout>
              <c:tx>
                <c:rich>
                  <a:bodyPr/>
                  <a:lstStyle/>
                  <a:p>
                    <a:fld id="{33717336-4564-4017-8BF0-9B9C18F49F2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 </a:t>
                    </a:r>
                    <a:fld id="{DABE21D8-A72B-45DA-B1B6-C160F3B08F6D}" type="CELLREF">
                      <a:rPr lang="en-US" baseline="0"/>
                      <a:pPr/>
                      <a:t>[CELLREF]</a:t>
                    </a:fld>
                    <a:r>
                      <a:rPr lang="en-US" baseline="0"/>
                      <a:t> million</a:t>
                    </a:r>
                  </a:p>
                  <a:p>
                    <a:fld id="{3B379C9F-A790-4F7E-996F-713C7FEDE17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84517702068295"/>
                      <c:h val="0.17604104993092559"/>
                    </c:manualLayout>
                  </c15:layout>
                  <c15:dlblFieldTable>
                    <c15:dlblFTEntry>
                      <c15:txfldGUID>{DABE21D8-A72B-45DA-B1B6-C160F3B08F6D}</c15:txfldGUID>
                      <c15:f>PCV_Charts!$F$16</c15:f>
                      <c15:dlblFieldTableCache>
                        <c:ptCount val="1"/>
                        <c:pt idx="0">
                          <c:v>68.3</c:v>
                        </c:pt>
                      </c15:dlblFieldTableCache>
                    </c15:dlblFTEntry>
                    <c15:dlblFTEntry>
                      <c15:txfldGUID>{3B379C9F-A790-4F7E-996F-713C7FEDE17E}</c15:txfldGUID>
                      <c15:f>PCV_Charts!$D$23</c15:f>
                      <c15:dlblFieldTableCache>
                        <c:ptCount val="1"/>
                        <c:pt idx="0">
                          <c:v>51%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0.16869640603241648"/>
                  <c:y val="2.234341322343588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1D3EC784-98B4-46AA-90FC-D748970D6392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E1FE4C13-D3CB-47BF-8E42-C4DE28AADCEB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D4B39D3A-1A80-4E00-B3EB-E4D90D8A890B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49500461637472"/>
                      <c:h val="0.24829780935464768"/>
                    </c:manualLayout>
                  </c15:layout>
                  <c15:dlblFieldTable>
                    <c15:dlblFTEntry>
                      <c15:txfldGUID>{E1FE4C13-D3CB-47BF-8E42-C4DE28AADCEB}</c15:txfldGUID>
                      <c15:f>PCV_Charts!$F$17</c15:f>
                      <c15:dlblFieldTableCache>
                        <c:ptCount val="1"/>
                        <c:pt idx="0">
                          <c:v>66.7</c:v>
                        </c:pt>
                      </c15:dlblFieldTableCache>
                    </c15:dlblFTEntry>
                    <c15:dlblFTEntry>
                      <c15:txfldGUID>{D4B39D3A-1A80-4E00-B3EB-E4D90D8A890B}</c15:txfldGUID>
                      <c15:f>PCV_Charts!$D$24</c15:f>
                      <c15:dlblFieldTableCache>
                        <c:ptCount val="1"/>
                        <c:pt idx="0">
                          <c:v>49%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PCV_Charts!$C$16:$C$17</c:f>
              <c:strCache>
                <c:ptCount val="2"/>
                <c:pt idx="0">
                  <c:v>With Access</c:v>
                </c:pt>
                <c:pt idx="1">
                  <c:v>No Access</c:v>
                </c:pt>
              </c:strCache>
            </c:strRef>
          </c:cat>
          <c:val>
            <c:numRef>
              <c:f>PCV_Charts!$D$16:$D$17</c:f>
              <c:numCache>
                <c:formatCode>0.00E+00</c:formatCode>
                <c:ptCount val="2"/>
                <c:pt idx="0">
                  <c:v>68322504.807999998</c:v>
                </c:pt>
                <c:pt idx="1">
                  <c:v>66714201.191999942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PCV Coverage</a:t>
            </a:r>
          </a:p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1800" b="1" i="0" u="none" strike="noStrike" baseline="0">
                <a:solidFill>
                  <a:srgbClr val="000000"/>
                </a:solidFill>
                <a:latin typeface="Calibri"/>
              </a:rPr>
              <a:t>(Global Surviving Infants)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2C4"/>
              </a:solidFill>
            </c:spPr>
          </c:dPt>
          <c:dPt>
            <c:idx val="1"/>
            <c:bubble3D val="0"/>
            <c:spPr>
              <a:solidFill>
                <a:srgbClr val="008B98"/>
              </a:solidFill>
            </c:spPr>
          </c:dPt>
          <c:dLbls>
            <c:dLbl>
              <c:idx val="0"/>
              <c:layout>
                <c:manualLayout>
                  <c:x val="-0.19125025213867736"/>
                  <c:y val="7.3205366980104394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fld id="{4EA68F3C-52F4-442C-8607-E2BD7D3DFC6C}" type="CATEGORYNAME">
                      <a:rPr lang="en-US" sz="1600"/>
                      <a:pPr>
                        <a:defRPr sz="1600" b="1"/>
                      </a:pPr>
                      <a:t>[CATEGORY NAME]</a:t>
                    </a:fld>
                    <a:endParaRPr lang="en-US" sz="1600" baseline="0"/>
                  </a:p>
                  <a:p>
                    <a:pPr>
                      <a:defRPr sz="1600" b="1"/>
                    </a:pPr>
                    <a:fld id="{D42F992C-41CA-4A46-B846-95359E785981}" type="CELLREF">
                      <a:rPr lang="en-US" sz="1600" baseline="0"/>
                      <a:pPr>
                        <a:defRPr sz="1600" b="1"/>
                      </a:pPr>
                      <a:t>[CELLREF]</a:t>
                    </a:fld>
                    <a:r>
                      <a:rPr lang="en-US" sz="1600" baseline="0"/>
                      <a:t> million</a:t>
                    </a:r>
                  </a:p>
                  <a:p>
                    <a:pPr>
                      <a:defRPr sz="1600" b="1"/>
                    </a:pPr>
                    <a:fld id="{DCEDA3CF-ACBC-4404-8C1D-AF590CE83B54}" type="CELLREF">
                      <a:rPr lang="en-US" sz="1600"/>
                      <a:pPr>
                        <a:defRPr sz="1600" b="1"/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84674364969549"/>
                      <c:h val="0.17335208209986183"/>
                    </c:manualLayout>
                  </c15:layout>
                  <c15:dlblFieldTable>
                    <c15:dlblFTEntry>
                      <c15:txfldGUID>{D42F992C-41CA-4A46-B846-95359E785981}</c15:txfldGUID>
                      <c15:f>PCV_Charts!$F$14</c15:f>
                      <c15:dlblFieldTableCache>
                        <c:ptCount val="1"/>
                        <c:pt idx="0">
                          <c:v>53.0</c:v>
                        </c:pt>
                      </c15:dlblFieldTableCache>
                    </c15:dlblFTEntry>
                    <c15:dlblFTEntry>
                      <c15:txfldGUID>{DCEDA3CF-ACBC-4404-8C1D-AF590CE83B54}</c15:txfldGUID>
                      <c15:f>PCV_Charts!$D$21</c15:f>
                      <c15:dlblFieldTableCache>
                        <c:ptCount val="1"/>
                        <c:pt idx="0">
                          <c:v>39%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dLbl>
              <c:idx val="1"/>
              <c:layout>
                <c:manualLayout>
                  <c:x val="0.18152592891423616"/>
                  <c:y val="-0.1018051029589330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6F58C45C-A38B-4744-AACC-1CD8AF632566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sz="16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86F1B1D8-4BA3-4FA6-851E-B2D1A4D958A5}" type="CELLREF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r>
                      <a:rPr lang="en-US" sz="1600" baseline="0">
                        <a:solidFill>
                          <a:schemeClr val="bg1"/>
                        </a:solidFill>
                      </a:rPr>
                      <a:t> million</a:t>
                    </a:r>
                  </a:p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fld id="{73BBA9E4-ABCC-4B4F-BDB8-A959CEB48DDA}" type="CELLREF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85034086497984"/>
                      <c:h val="0.21304519439510558"/>
                    </c:manualLayout>
                  </c15:layout>
                  <c15:dlblFieldTable>
                    <c15:dlblFTEntry>
                      <c15:txfldGUID>{86F1B1D8-4BA3-4FA6-851E-B2D1A4D958A5}</c15:txfldGUID>
                      <c15:f>PCV_Charts!$F$15</c15:f>
                      <c15:dlblFieldTableCache>
                        <c:ptCount val="1"/>
                        <c:pt idx="0">
                          <c:v>82.4</c:v>
                        </c:pt>
                      </c15:dlblFieldTableCache>
                    </c15:dlblFTEntry>
                    <c15:dlblFTEntry>
                      <c15:txfldGUID>{73BBA9E4-ABCC-4B4F-BDB8-A959CEB48DDA}</c15:txfldGUID>
                      <c15:f>PCV_Charts!$D$22</c15:f>
                      <c15:dlblFieldTableCache>
                        <c:ptCount val="1"/>
                        <c:pt idx="0">
                          <c:v>61%</c:v>
                        </c:pt>
                      </c15:dlblFieldTableCache>
                    </c15:dlblFTEntry>
                  </c15:dlblFieldTable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PCV_Charts!$C$14:$C$15</c:f>
              <c:strCache>
                <c:ptCount val="2"/>
                <c:pt idx="0">
                  <c:v>Vaccinated</c:v>
                </c:pt>
                <c:pt idx="1">
                  <c:v>Unvaccinated</c:v>
                </c:pt>
              </c:strCache>
            </c:strRef>
          </c:cat>
          <c:val>
            <c:numRef>
              <c:f>PCV_Charts!$D$14:$D$15</c:f>
              <c:numCache>
                <c:formatCode>0.00E+00</c:formatCode>
                <c:ptCount val="2"/>
                <c:pt idx="0">
                  <c:v>52957794.859999999</c:v>
                </c:pt>
                <c:pt idx="1">
                  <c:v>82399205.140000001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PCV_Charts!$F$14:$F$15</c15:f>
                <c15:dlblRangeCache>
                  <c:ptCount val="2"/>
                  <c:pt idx="0">
                    <c:v>53.0</c:v>
                  </c:pt>
                  <c:pt idx="1">
                    <c:v>82.4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>
              <a:solidFill>
                <a:srgbClr val="008B98"/>
              </a:solidFill>
            </a:ln>
          </c:spPr>
          <c:marker>
            <c:symbol val="none"/>
          </c:marker>
          <c:dPt>
            <c:idx val="11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2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3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4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5"/>
            <c:bubble3D val="0"/>
            <c:spPr>
              <a:ln w="57150">
                <a:solidFill>
                  <a:srgbClr val="008B98"/>
                </a:solidFill>
                <a:prstDash val="solid"/>
              </a:ln>
            </c:spPr>
          </c:dPt>
          <c:dPt>
            <c:idx val="16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7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8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19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dPt>
            <c:idx val="20"/>
            <c:bubble3D val="0"/>
            <c:spPr>
              <a:ln w="57150">
                <a:solidFill>
                  <a:srgbClr val="008B98"/>
                </a:solidFill>
                <a:prstDash val="dash"/>
              </a:ln>
            </c:spPr>
          </c:dPt>
          <c:cat>
            <c:numRef>
              <c:f>Pneumo!$R$4:$R$24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Pneumo!$X$4:$X$24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3</c:v>
                </c:pt>
                <c:pt idx="11">
                  <c:v>15</c:v>
                </c:pt>
                <c:pt idx="12">
                  <c:v>24</c:v>
                </c:pt>
                <c:pt idx="13">
                  <c:v>38</c:v>
                </c:pt>
                <c:pt idx="14">
                  <c:v>46</c:v>
                </c:pt>
                <c:pt idx="15">
                  <c:v>54</c:v>
                </c:pt>
                <c:pt idx="16">
                  <c:v>59</c:v>
                </c:pt>
                <c:pt idx="17">
                  <c:v>62</c:v>
                </c:pt>
                <c:pt idx="18">
                  <c:v>65</c:v>
                </c:pt>
                <c:pt idx="19">
                  <c:v>67</c:v>
                </c:pt>
                <c:pt idx="20">
                  <c:v>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5166856"/>
        <c:axId val="395165680"/>
      </c:lineChart>
      <c:catAx>
        <c:axId val="395166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5165680"/>
        <c:crosses val="autoZero"/>
        <c:auto val="1"/>
        <c:lblAlgn val="ctr"/>
        <c:lblOffset val="100"/>
        <c:noMultiLvlLbl val="0"/>
      </c:catAx>
      <c:valAx>
        <c:axId val="3951656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Number of Countries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951668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2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2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0.48652</cdr:x>
      <cdr:y>0.05322</cdr:y>
    </cdr:from>
    <cdr:to>
      <cdr:x>0.68627</cdr:x>
      <cdr:y>0.09893</cdr:y>
    </cdr:to>
    <cdr:cxnSp macro="">
      <cdr:nvCxnSpPr>
        <cdr:cNvPr id="3" name="Elbow Connector 2"/>
        <cdr:cNvCxnSpPr/>
      </cdr:nvCxnSpPr>
      <cdr:spPr>
        <a:xfrm xmlns:a="http://schemas.openxmlformats.org/drawingml/2006/main" flipV="1">
          <a:off x="4448735" y="273984"/>
          <a:ext cx="1826559" cy="235324"/>
        </a:xfrm>
        <a:prstGeom xmlns:a="http://schemas.openxmlformats.org/drawingml/2006/main" prst="bentConnector3">
          <a:avLst>
            <a:gd name="adj1" fmla="val 307"/>
          </a:avLst>
        </a:prstGeom>
        <a:ln xmlns:a="http://schemas.openxmlformats.org/drawingml/2006/main" w="12700">
          <a:solidFill>
            <a:sysClr val="windowText" lastClr="0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l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r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l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r" defTabSz="944563" eaLnBrk="0" hangingPunct="0">
              <a:defRPr sz="12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D71B80FD-6C2C-4691-AE71-2B7B5A76C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5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l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r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l" defTabSz="944563" eaLnBrk="0" hangingPunct="0">
              <a:defRPr sz="12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r" defTabSz="944563" eaLnBrk="0" hangingPunct="0">
              <a:defRPr sz="12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56F5E7B-761D-4AD1-B7F7-304639394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75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Arial" pitchFamily="-65" charset="0"/>
        <a:cs typeface="Arial" pitchFamily="-6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83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Mauritius</a:t>
            </a:r>
            <a:r>
              <a:rPr lang="en-US" baseline="0" dirty="0" smtClean="0"/>
              <a:t>’s </a:t>
            </a:r>
            <a:r>
              <a:rPr lang="en-US" baseline="0" dirty="0" smtClean="0"/>
              <a:t>PCV dosing schedule unknown.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97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</a:t>
            </a:r>
            <a:r>
              <a:rPr lang="en-US" baseline="0" dirty="0" smtClean="0"/>
              <a:t> include countries that are using and evaluating </a:t>
            </a:r>
            <a:r>
              <a:rPr lang="en-US" baseline="0" dirty="0" smtClean="0"/>
              <a:t>PCV, </a:t>
            </a:r>
            <a:r>
              <a:rPr lang="en-US" baseline="0" dirty="0" smtClean="0"/>
              <a:t>and countries that have yet to introduce but are modeling/projecting economic impact.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4/74 countries shown here are countries that have not yet introduced </a:t>
            </a:r>
            <a:r>
              <a:rPr lang="en-US" baseline="0" dirty="0" smtClean="0"/>
              <a:t>PCV, </a:t>
            </a:r>
            <a:r>
              <a:rPr lang="en-US" baseline="0" dirty="0" smtClean="0"/>
              <a:t>but are conducting modeled economic impact studies.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These 4 countries are: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China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Croatia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Malaysia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Somalia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94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countries that have introduced PCV</a:t>
            </a:r>
          </a:p>
          <a:p>
            <a:r>
              <a:rPr lang="en-US" baseline="0" dirty="0" smtClean="0"/>
              <a:t>Access = # of surviving infants that live in countries that have introduced PCV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3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Introduced – Phased: Nigeria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09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</a:t>
            </a:r>
            <a:r>
              <a:rPr lang="en-US" baseline="0" dirty="0" err="1" smtClean="0"/>
              <a:t>Gavi</a:t>
            </a:r>
            <a:r>
              <a:rPr lang="en-US" baseline="0" dirty="0" smtClean="0"/>
              <a:t> countries that have introduced PCV</a:t>
            </a:r>
          </a:p>
          <a:p>
            <a:r>
              <a:rPr lang="en-US" baseline="0" dirty="0" smtClean="0"/>
              <a:t>Access = # of surviving infants that live in </a:t>
            </a:r>
            <a:r>
              <a:rPr lang="en-US" baseline="0" dirty="0" err="1" smtClean="0"/>
              <a:t>Gavi</a:t>
            </a:r>
            <a:r>
              <a:rPr lang="en-US" baseline="0" dirty="0" smtClean="0"/>
              <a:t> countries that have introduced PCV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23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60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2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Subnational</a:t>
            </a:r>
            <a:r>
              <a:rPr lang="en-US" baseline="0" dirty="0" smtClean="0"/>
              <a:t> Intros: </a:t>
            </a:r>
            <a:r>
              <a:rPr lang="en-US" dirty="0" smtClean="0"/>
              <a:t>Canada, India, Italy,</a:t>
            </a:r>
            <a:r>
              <a:rPr lang="en-US" baseline="0" dirty="0" smtClean="0"/>
              <a:t> Mali, Philippines, Sweden, Thailand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5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86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India</a:t>
            </a:r>
            <a:r>
              <a:rPr lang="en-US" baseline="0" dirty="0" smtClean="0"/>
              <a:t> is using </a:t>
            </a:r>
            <a:r>
              <a:rPr lang="en-US" baseline="0" dirty="0" err="1" smtClean="0"/>
              <a:t>Rotavac</a:t>
            </a:r>
            <a:r>
              <a:rPr lang="en-US" baseline="0" dirty="0" smtClean="0"/>
              <a:t>, a monovalent rotavirus vaccine. The rest of the RV1-using countries are using </a:t>
            </a:r>
            <a:r>
              <a:rPr lang="en-US" baseline="0" dirty="0" err="1" smtClean="0"/>
              <a:t>Rotarix</a:t>
            </a:r>
            <a:r>
              <a:rPr lang="en-US" baseline="0" dirty="0" smtClean="0"/>
              <a:t> (by GSK).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90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Mauritius’s </a:t>
            </a:r>
            <a:r>
              <a:rPr lang="en-US" dirty="0" err="1" smtClean="0"/>
              <a:t>rota</a:t>
            </a:r>
            <a:r>
              <a:rPr lang="en-US" dirty="0" smtClean="0"/>
              <a:t> dosing schedule unknown.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15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countries that have introduced Rota vaccine</a:t>
            </a:r>
          </a:p>
          <a:p>
            <a:r>
              <a:rPr lang="en-US" baseline="0" dirty="0" smtClean="0"/>
              <a:t>Access = # of surviving infants that live in countries that have introduced Rota vaccine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62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50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69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Subnational:</a:t>
            </a:r>
          </a:p>
          <a:p>
            <a:r>
              <a:rPr lang="en-US" baseline="0" dirty="0" smtClean="0"/>
              <a:t>-Mali</a:t>
            </a:r>
          </a:p>
          <a:p>
            <a:r>
              <a:rPr lang="en-US" baseline="0" dirty="0" smtClean="0"/>
              <a:t>-India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73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16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66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07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Subnational intros</a:t>
            </a:r>
            <a:r>
              <a:rPr lang="en-US" baseline="0" dirty="0" smtClean="0"/>
              <a:t>: China, Congo, Haiti, India, Philippines, Somalia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3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2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IPV product unknown for Singapore and Venezuela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26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80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Coverage = #</a:t>
            </a:r>
            <a:r>
              <a:rPr lang="en-US" baseline="0" dirty="0" smtClean="0"/>
              <a:t> of surviving infants covered by DTP3 vaccine in countries that have introduced Rota vaccine</a:t>
            </a:r>
          </a:p>
          <a:p>
            <a:r>
              <a:rPr lang="en-US" baseline="0" dirty="0" smtClean="0"/>
              <a:t>Access = # of surviving infants that live in countries that have introduced Rota vaccine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4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51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509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Subnational intros</a:t>
            </a:r>
            <a:r>
              <a:rPr lang="en-US" baseline="0" dirty="0" smtClean="0"/>
              <a:t>: Congo, Haiti, India, Somalia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386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9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6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6F5E7B-761D-4AD1-B7F7-3046393943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8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8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Mauritius’s </a:t>
            </a:r>
            <a:r>
              <a:rPr lang="en-US" baseline="0" dirty="0" smtClean="0"/>
              <a:t>PCV product unknown.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29A0F-0269-4961-B342-1EE547E7830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CFDC9DE-BA50-4461-A4C6-0CDF4E50B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2B93F-6A95-48D3-8FAA-63CADA225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71831-FC8D-4A75-A15B-099288A39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F3A87-979B-4D71-9710-265F18920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B3076-5D61-4918-B69F-84FE99C1F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CA1CC-3B9E-4B6D-932D-439681B3E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DC2B6-9B75-4872-AE31-FB87AAE5C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CB0C5-5E03-4D4A-AAB2-D737A79FD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588F9-2B6F-44FA-8704-D5046BF48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6B65-F595-4480-9ADD-B2BB3684F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C71C2-CBC6-435A-95AE-E2EA11708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1C45C-7EA8-4130-B538-AC5A287C1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</p:spPr>
        <p:txBody>
          <a:bodyPr anchor="t"/>
          <a:lstStyle>
            <a:lvl1pPr algn="r">
              <a:defRPr sz="1000"/>
            </a:lvl1pPr>
          </a:lstStyle>
          <a:p>
            <a:pPr>
              <a:defRPr/>
            </a:pPr>
            <a:fld id="{557E62C0-60BF-4A35-A52F-A234B75CE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CAF1-4DA0-464E-A7B9-6837681C1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61C75-A22D-436D-A9F1-68FAC51A7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24E56-DF77-4022-802E-8E7FA97E5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A125-F9C1-4A33-BACA-1B19CAD2E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C3923-FA7A-4C1D-8E32-6D807674B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EB22C-C71D-442C-AAD5-DD012A3B3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0839D-CEDF-4899-8B3E-B3540ED12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24BAE-2F3F-4CCD-ACE8-AB9037182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B440-B2CC-488E-9005-710D5B83E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07EAA-514E-4CC6-AB02-43BF76F0F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00200" y="609600"/>
            <a:ext cx="6858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A5937-CD8E-4D45-B23E-EF963584C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B34A7-8C51-4FA1-9E67-5A4AA3E8E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31404-790C-462D-A5F4-AF433233D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B95BF-A56C-4E5E-A614-D535F6B5D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54330-4020-47E7-B1C9-96692CD73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DC018-7E5F-4077-B566-15EBEB98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65A32-D5D4-4AE9-AD9F-6480A50D7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4A1AC-2B9E-4EAD-AF4B-7461767E9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698CD-8F5A-432C-8DB2-D0E06FF50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5ABB2-0627-40E1-80CA-A66EED973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4D72E-E6ED-459D-A94F-84440B5E5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B00E5-2B64-4996-8C6E-ED0E1DDD4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269875" y="6407150"/>
            <a:ext cx="482600" cy="3190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chemeClr val="bg1"/>
                </a:solidFill>
                <a:latin typeface="Times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D7E10B7E-A6C8-41D7-8412-080A31408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8713" y="1338263"/>
            <a:ext cx="3730625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738" y="1338263"/>
            <a:ext cx="3730625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95250"/>
            <a:ext cx="1927225" cy="595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7275" y="95250"/>
            <a:ext cx="5634038" cy="595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95250"/>
            <a:ext cx="7713663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28713" y="1338263"/>
            <a:ext cx="3730625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11738" y="1338263"/>
            <a:ext cx="3730625" cy="2278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11738" y="3768725"/>
            <a:ext cx="3730625" cy="2278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95250"/>
            <a:ext cx="7713663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28713" y="1338263"/>
            <a:ext cx="7613650" cy="47085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57275" y="95250"/>
            <a:ext cx="7713663" cy="595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0A247-236E-4D6E-9A3F-EDB2D88A5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A7935-D0D0-48C8-9E40-8F6B27DEB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45584-5DF9-400A-A165-8C44E687B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1263-2E54-47D3-9619-8AF2FBBE4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4F268-FE2D-451B-A553-662C0A890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66434-02FE-4317-A77E-55052EB3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31721-FA91-4088-879F-B6324432A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DE09-9743-45D5-BB4F-358CF06E0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57A52-0297-434B-A3C5-3B9013E55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D6711-52D7-4AA4-9C3B-E9A9DE97A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F7384-A248-4C9A-A5A5-850E4DF7F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60B1E-854E-41F7-81C1-F36E75689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5B706-DF9E-425F-8A60-387367951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694113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1524000"/>
            <a:ext cx="3694112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7111D-EFBB-442B-AC6C-58A7C5E9A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A4C6C-30D7-42C3-966A-8C21BA5EF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93C20-07F8-40A5-BDA7-92D65A38E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97797-9A79-4317-8778-19C87F085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81545-B4FC-4C28-97C0-FF8331689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D1FBA-649E-4FF3-A305-52360BE30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2DF40-9232-481A-8F15-AD65AB101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884363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55054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3DEC4-14A3-4077-B672-98AC38851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44838F72-DE0A-457B-A101-7CE7A366111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C43015B-0BA4-4001-A504-F5D2A6ADB1D4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126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CF1F2BD-8382-417C-9010-E252B42053C5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D06BEE1-2D14-4712-AB0E-A1F906D35F1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35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62578E00-3909-4D89-B5E1-53CF4ADE642E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D4ED048D-896C-4EAD-8224-305AD2E555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90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6547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7F5CF827-912F-4B25-9E98-1B4A34FC0EEA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83DE01A7-44A4-447D-A968-856EBA744275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9566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E61009DD-E3F3-4B31-A3FD-43C7DBC6AEA9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3F0DF50-69E7-4853-8CEF-B925A97A395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700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69875" y="6407150"/>
            <a:ext cx="482600" cy="3190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eaLnBrk="0" hangingPunct="0"/>
            <a:fld id="{689B8104-7C63-444F-8358-F5FFFA3C7C52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36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5438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48410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54CC5BEF-1F94-4AD9-8BF2-0513F13D6FC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A1BAA06-C54C-47A8-A92A-A5EF54437CCB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2678851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03069465-9E8C-48D0-A373-7B03D531AE7B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E931D7E-F9CC-440C-A36A-5D7D3D587DFA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6189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082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1FDD152B-3B90-49B3-871C-CFDBA1468487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21A4079A-7138-4855-AC5C-41C82470AC30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8620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8229600" cy="623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B50D02F4-4456-42D0-9765-315D0C44BD22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68373E-C9CF-4F6C-A33E-E222F5DB26E3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5524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CC4A9D81-1073-4BFC-926E-C2E99893AD01}" type="datetime1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7/28/2016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ctr" eaLnBrk="0" hangingPunct="0"/>
            <a:fld id="{A5B0FDBC-97CB-4E88-A2D4-52254BC6801C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</a:rPr>
              <a:pPr algn="ctr" eaLnBrk="0" hangingPunct="0"/>
              <a:t>‹#›</a:t>
            </a:fld>
            <a:endParaRPr lang="en-US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61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0400" y="6584950"/>
            <a:ext cx="80486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44" name="Text Box 12" descr="Light downward diagonal"/>
          <p:cNvSpPr txBox="1">
            <a:spLocks noChangeArrowheads="1"/>
          </p:cNvSpPr>
          <p:nvPr/>
        </p:nvSpPr>
        <p:spPr bwMode="auto">
          <a:xfrm>
            <a:off x="9525" y="6316663"/>
            <a:ext cx="1235075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Draft.v1</a:t>
            </a:r>
          </a:p>
          <a:p>
            <a:pPr eaLnBrk="0" hangingPunct="0">
              <a:defRPr/>
            </a:pPr>
            <a:r>
              <a:rPr lang="en-US" sz="900" b="0" i="1" dirty="0" err="1" smtClean="0">
                <a:solidFill>
                  <a:schemeClr val="bg1"/>
                </a:solidFill>
                <a:latin typeface="Arial Narrow" charset="0"/>
                <a:cs typeface="Arial" charset="0"/>
              </a:rPr>
              <a:t>Gavi</a:t>
            </a:r>
            <a:r>
              <a:rPr lang="en-US" sz="900" b="0" i="1" dirty="0" smtClean="0">
                <a:solidFill>
                  <a:schemeClr val="bg1"/>
                </a:solidFill>
                <a:latin typeface="Arial Narrow" charset="0"/>
                <a:cs typeface="Arial" charset="0"/>
              </a:rPr>
              <a:t> </a:t>
            </a: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Investment Case</a:t>
            </a:r>
          </a:p>
          <a:p>
            <a:pPr eaLnBrk="0" hangingPunct="0">
              <a:defRPr/>
            </a:pP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Page </a:t>
            </a:r>
            <a:fld id="{5966EE2C-E2DE-4A03-BC58-AFC16DE2DBF7}" type="slidenum">
              <a:rPr lang="en-US" sz="900" b="0" i="1">
                <a:solidFill>
                  <a:schemeClr val="bg1"/>
                </a:solidFill>
                <a:latin typeface="Arial Narrow" charset="0"/>
                <a:cs typeface="Arial" charset="0"/>
              </a:rPr>
              <a:pPr eaLnBrk="0" hangingPunct="0">
                <a:defRPr/>
              </a:pPr>
              <a:t>‹#›</a:t>
            </a:fld>
            <a:endParaRPr lang="en-US" sz="900" b="0" i="1" dirty="0">
              <a:solidFill>
                <a:schemeClr val="bg1"/>
              </a:solidFill>
              <a:latin typeface="Arial Narrow" charset="0"/>
              <a:cs typeface="Arial" charset="0"/>
            </a:endParaRPr>
          </a:p>
        </p:txBody>
      </p:sp>
      <p:sp>
        <p:nvSpPr>
          <p:cNvPr id="300047" name="Rectangle 15"/>
          <p:cNvSpPr>
            <a:spLocks noChangeArrowheads="1"/>
          </p:cNvSpPr>
          <p:nvPr/>
        </p:nvSpPr>
        <p:spPr bwMode="auto">
          <a:xfrm flipV="1">
            <a:off x="942975" y="796925"/>
            <a:ext cx="7837488" cy="58738"/>
          </a:xfrm>
          <a:prstGeom prst="rect">
            <a:avLst/>
          </a:prstGeom>
          <a:gradFill rotWithShape="1">
            <a:gsLst>
              <a:gs pos="0">
                <a:srgbClr val="23656B"/>
              </a:gs>
              <a:gs pos="50000">
                <a:schemeClr val="hlink"/>
              </a:gs>
              <a:gs pos="100000">
                <a:srgbClr val="23656B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hangingPunct="0">
              <a:defRPr/>
            </a:pPr>
            <a:endParaRPr lang="en-US">
              <a:latin typeface="Times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09588" indent="-1619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107950" algn="l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ＭＳ Ｐゴシック" pitchFamily="-65" charset="-128"/>
        </a:defRPr>
      </a:lvl3pPr>
      <a:lvl4pPr marL="1312863" indent="-173038" algn="l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  <a:ea typeface="ＭＳ Ｐゴシック" pitchFamily="-65" charset="-128"/>
        </a:defRPr>
      </a:lvl4pPr>
      <a:lvl5pPr marL="1660525" indent="-173038" algn="l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1177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5749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0321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4893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6" r:id="rId1"/>
    <p:sldLayoutId id="2147484707" r:id="rId2"/>
    <p:sldLayoutId id="2147484708" r:id="rId3"/>
    <p:sldLayoutId id="2147484709" r:id="rId4"/>
    <p:sldLayoutId id="2147484710" r:id="rId5"/>
    <p:sldLayoutId id="2147484711" r:id="rId6"/>
    <p:sldLayoutId id="2147484712" r:id="rId7"/>
    <p:sldLayoutId id="2147484713" r:id="rId8"/>
    <p:sldLayoutId id="2147484714" r:id="rId9"/>
    <p:sldLayoutId id="2147484715" r:id="rId10"/>
    <p:sldLayoutId id="2147484716" r:id="rId11"/>
    <p:sldLayoutId id="214748471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33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33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33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248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F0754925-9B9F-4045-A5BC-0FE40823C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29400" y="6224588"/>
            <a:ext cx="18526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0400" y="6584950"/>
            <a:ext cx="80486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3323" name="Text Box 11" descr="Light downward diagonal"/>
          <p:cNvSpPr txBox="1">
            <a:spLocks noChangeArrowheads="1"/>
          </p:cNvSpPr>
          <p:nvPr/>
        </p:nvSpPr>
        <p:spPr bwMode="auto">
          <a:xfrm>
            <a:off x="9525" y="6316663"/>
            <a:ext cx="1235075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Draft.v1</a:t>
            </a:r>
          </a:p>
          <a:p>
            <a:pPr eaLnBrk="0" hangingPunct="0">
              <a:defRPr/>
            </a:pPr>
            <a:r>
              <a:rPr lang="en-US" sz="900" b="0" i="1" dirty="0" err="1" smtClean="0">
                <a:solidFill>
                  <a:schemeClr val="bg1"/>
                </a:solidFill>
                <a:latin typeface="Arial Narrow" charset="0"/>
                <a:cs typeface="Arial" charset="0"/>
              </a:rPr>
              <a:t>Gavi</a:t>
            </a:r>
            <a:r>
              <a:rPr lang="en-US" sz="900" b="0" i="1" dirty="0" smtClean="0">
                <a:solidFill>
                  <a:schemeClr val="bg1"/>
                </a:solidFill>
                <a:latin typeface="Arial Narrow" charset="0"/>
                <a:cs typeface="Arial" charset="0"/>
              </a:rPr>
              <a:t> </a:t>
            </a: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Investment Case</a:t>
            </a:r>
          </a:p>
          <a:p>
            <a:pPr eaLnBrk="0" hangingPunct="0">
              <a:defRPr/>
            </a:pPr>
            <a:r>
              <a:rPr lang="en-US" sz="900" b="0" i="1" dirty="0">
                <a:solidFill>
                  <a:schemeClr val="bg1"/>
                </a:solidFill>
                <a:latin typeface="Arial Narrow" charset="0"/>
                <a:cs typeface="Arial" charset="0"/>
              </a:rPr>
              <a:t>Page </a:t>
            </a:r>
            <a:fld id="{D97C2AC7-5B43-43F3-AE0B-2ADDC0E1C3A3}" type="slidenum">
              <a:rPr lang="en-US" sz="900" b="0" i="1">
                <a:solidFill>
                  <a:schemeClr val="bg1"/>
                </a:solidFill>
                <a:latin typeface="Arial Narrow" charset="0"/>
                <a:cs typeface="Arial" charset="0"/>
              </a:rPr>
              <a:pPr eaLnBrk="0" hangingPunct="0">
                <a:defRPr/>
              </a:pPr>
              <a:t>‹#›</a:t>
            </a:fld>
            <a:endParaRPr lang="en-US" sz="900" b="0" i="1" dirty="0">
              <a:solidFill>
                <a:schemeClr val="bg1"/>
              </a:solidFill>
              <a:latin typeface="Arial Narrow" charset="0"/>
              <a:cs typeface="Arial" charset="0"/>
            </a:endParaRPr>
          </a:p>
        </p:txBody>
      </p:sp>
      <p:sp>
        <p:nvSpPr>
          <p:cNvPr id="653324" name="Rectangle 12"/>
          <p:cNvSpPr>
            <a:spLocks noChangeArrowheads="1"/>
          </p:cNvSpPr>
          <p:nvPr/>
        </p:nvSpPr>
        <p:spPr bwMode="auto">
          <a:xfrm flipV="1">
            <a:off x="942975" y="796925"/>
            <a:ext cx="7837488" cy="58738"/>
          </a:xfrm>
          <a:prstGeom prst="rect">
            <a:avLst/>
          </a:prstGeom>
          <a:gradFill rotWithShape="1">
            <a:gsLst>
              <a:gs pos="0">
                <a:srgbClr val="23656B"/>
              </a:gs>
              <a:gs pos="50000">
                <a:schemeClr val="hlink"/>
              </a:gs>
              <a:gs pos="100000">
                <a:srgbClr val="23656B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eaLnBrk="0" hangingPunct="0">
              <a:defRPr/>
            </a:pPr>
            <a:endParaRPr lang="en-US">
              <a:latin typeface="Times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09588" indent="-1619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107950" algn="l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ＭＳ Ｐゴシック" pitchFamily="-65" charset="-128"/>
        </a:defRPr>
      </a:lvl3pPr>
      <a:lvl4pPr marL="1312863" indent="-173038" algn="l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  <a:ea typeface="ＭＳ Ｐゴシック" pitchFamily="-65" charset="-128"/>
        </a:defRPr>
      </a:lvl4pPr>
      <a:lvl5pPr marL="1660525" indent="-173038" algn="l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1177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5749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0321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4893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74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95275" y="6303963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solidFill>
                  <a:schemeClr val="bg1"/>
                </a:solidFill>
                <a:latin typeface="Times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EC86EB1D-0830-43F6-BE45-0491BE892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58088" y="6424613"/>
            <a:ext cx="1444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 descr="JHSPHLogo_2Color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89113" y="6421438"/>
            <a:ext cx="13081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  <p:sldLayoutId id="21474845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23656B"/>
          </a:solidFill>
          <a:latin typeface="Arial" pitchFamily="-65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09588" indent="-1619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107950" algn="l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ＭＳ Ｐゴシック" pitchFamily="-65" charset="-128"/>
        </a:defRPr>
      </a:lvl3pPr>
      <a:lvl4pPr marL="1312863" indent="-173038" algn="l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  <a:ea typeface="ＭＳ Ｐゴシック" pitchFamily="-65" charset="-128"/>
        </a:defRPr>
      </a:lvl4pPr>
      <a:lvl5pPr marL="1660525" indent="-173038" algn="l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1177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5749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0321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4893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D36C2CDC-799E-4FDD-B66B-CB4170912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Arial" pitchFamily="-65" charset="0"/>
          <a:cs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57275" y="95250"/>
            <a:ext cx="7713663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8713" y="1338263"/>
            <a:ext cx="76136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77175" y="6521450"/>
            <a:ext cx="1179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  <p:sldLayoutId id="2147484599" r:id="rId12"/>
    <p:sldLayoutId id="2147484600" r:id="rId13"/>
    <p:sldLayoutId id="2147484601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23656B"/>
          </a:solidFill>
          <a:latin typeface="Arial" pitchFamily="-65" charset="0"/>
        </a:defRPr>
      </a:lvl9pPr>
    </p:titleStyle>
    <p:bodyStyle>
      <a:lvl1pPr marL="231775" indent="-231775" algn="l" rtl="0" eaLnBrk="0" fontAlgn="base" hangingPunct="0">
        <a:spcBef>
          <a:spcPct val="50000"/>
        </a:spcBef>
        <a:spcAft>
          <a:spcPct val="0"/>
        </a:spcAft>
        <a:buFont typeface="Symbol" pitchFamily="18" charset="2"/>
        <a:buChar char="·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465138" indent="-231775" algn="l" rtl="0" eaLnBrk="0" fontAlgn="base" hangingPunct="0">
        <a:spcBef>
          <a:spcPct val="5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682625" indent="-215900" algn="l" rtl="0" eaLnBrk="0" fontAlgn="base" hangingPunct="0">
        <a:spcBef>
          <a:spcPct val="25000"/>
        </a:spcBef>
        <a:spcAft>
          <a:spcPct val="0"/>
        </a:spcAft>
        <a:buFont typeface="Arial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900113" indent="-215900" algn="l" rtl="0" eaLnBrk="0" fontAlgn="base" hangingPunct="0">
        <a:spcBef>
          <a:spcPct val="25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1716088" indent="-62865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5pPr>
      <a:lvl6pPr marL="2173288" indent="-62865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630488" indent="-62865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7688" indent="-62865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4888" indent="-62865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53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53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53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8866BD52-B58E-4CF3-9A23-30EAF959B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310313"/>
            <a:ext cx="15240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9" descr="GAVI logo_low re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0" y="6324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10" descr="WHO-EN-C-H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48000" y="6289675"/>
            <a:ext cx="16002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61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rgbClr val="23656B"/>
          </a:solidFill>
          <a:latin typeface="Arial" pitchFamily="-65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09588" indent="-1619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107950" algn="l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ＭＳ Ｐゴシック" pitchFamily="-65" charset="-128"/>
        </a:defRPr>
      </a:lvl3pPr>
      <a:lvl4pPr marL="1312863" indent="-173038" algn="l" rtl="0" eaLnBrk="0" fontAlgn="base" hangingPunct="0">
        <a:spcBef>
          <a:spcPct val="20000"/>
        </a:spcBef>
        <a:spcAft>
          <a:spcPct val="0"/>
        </a:spcAft>
        <a:buChar char="–"/>
        <a:defRPr sz="1300">
          <a:solidFill>
            <a:schemeClr val="tx1"/>
          </a:solidFill>
          <a:latin typeface="+mn-lt"/>
          <a:ea typeface="ＭＳ Ｐゴシック" pitchFamily="-65" charset="-128"/>
        </a:defRPr>
      </a:lvl4pPr>
      <a:lvl5pPr marL="1660525" indent="-173038" algn="l" rtl="0" eaLnBrk="0" fontAlgn="base" hangingPunct="0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1177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5749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0321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489325" indent="-173038" algn="l" rtl="0" fontAlgn="base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13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198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75422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7540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796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48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103F7735-91A5-480E-ADEB-2009C4446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8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65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2" charset="2"/>
        <a:buChar char="q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2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2" charset="2"/>
        <a:buChar char="q"/>
        <a:defRPr sz="1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2"/>
        </a:buClr>
        <a:buSzPct val="65000"/>
        <a:buFont typeface="Wingdings" pitchFamily="2" charset="2"/>
        <a:buChar char="n"/>
        <a:defRPr sz="12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2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-65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-65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-65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50000"/>
        </a:spcBef>
        <a:spcAft>
          <a:spcPct val="50000"/>
        </a:spcAft>
        <a:buClr>
          <a:schemeClr val="accent1"/>
        </a:buClr>
        <a:buSzPct val="65000"/>
        <a:buFont typeface="Wingdings" pitchFamily="-65" charset="2"/>
        <a:buChar char="q"/>
        <a:defRPr sz="13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  <p:sldLayoutId id="214748465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Use this one but….</a:t>
            </a:r>
          </a:p>
          <a:p>
            <a:pPr lvl="0"/>
            <a:r>
              <a:rPr lang="en-US" smtClean="0"/>
              <a:t> get the IVAC logo without the tagline</a:t>
            </a:r>
          </a:p>
          <a:p>
            <a:pPr lvl="0"/>
            <a:r>
              <a:rPr lang="en-US" smtClean="0"/>
              <a:t>Get the tagline in the blue with the arrows as a separate thingy to paste in the middle where the black text is now so the tagline is now blue and same as the IVAC logo.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62000"/>
            <a:ext cx="9144000" cy="76200"/>
          </a:xfrm>
          <a:prstGeom prst="rect">
            <a:avLst/>
          </a:prstGeom>
          <a:solidFill>
            <a:srgbClr val="1C4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78563"/>
            <a:ext cx="9144000" cy="46037"/>
          </a:xfrm>
          <a:prstGeom prst="rect">
            <a:avLst/>
          </a:prstGeom>
          <a:solidFill>
            <a:srgbClr val="84701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10786"/>
          <a:stretch>
            <a:fillRect/>
          </a:stretch>
        </p:blipFill>
        <p:spPr bwMode="auto">
          <a:xfrm>
            <a:off x="76200" y="6400800"/>
            <a:ext cx="1447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10" descr="Evidence Policy Acces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400800"/>
            <a:ext cx="3340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IVAC LOGO no tag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Title Placeholder 1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of my talk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  <p:sldLayoutId id="21474847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inh.nguyen@jh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9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Relationship Id="rId4" Type="http://schemas.openxmlformats.org/officeDocument/2006/relationships/chart" Target="../charts/char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7.xml"/><Relationship Id="rId4" Type="http://schemas.openxmlformats.org/officeDocument/2006/relationships/chart" Target="../charts/char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7.xml"/><Relationship Id="rId4" Type="http://schemas.openxmlformats.org/officeDocument/2006/relationships/chart" Target="../charts/char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7.xml"/><Relationship Id="rId4" Type="http://schemas.openxmlformats.org/officeDocument/2006/relationships/chart" Target="../charts/char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hsph.edu/research/centers-and-institutes/ivac/view-hub/index.html" TargetMode="External"/><Relationship Id="rId2" Type="http://schemas.openxmlformats.org/officeDocument/2006/relationships/hyperlink" Target="http://www.view-hub.org/" TargetMode="Externa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3.jpg"/><Relationship Id="rId4" Type="http://schemas.openxmlformats.org/officeDocument/2006/relationships/hyperlink" Target="mailto:linh.nguyen@jhu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200271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pitchFamily="34" charset="-128"/>
              </a:rPr>
              <a:t>VIEW-hub Report: Global Vaccine Introduction and Implementation</a:t>
            </a:r>
          </a:p>
        </p:txBody>
      </p:sp>
      <p:sp>
        <p:nvSpPr>
          <p:cNvPr id="106498" name="Subtitle 2"/>
          <p:cNvSpPr>
            <a:spLocks noGrp="1"/>
          </p:cNvSpPr>
          <p:nvPr>
            <p:ph type="subTitle" idx="1"/>
          </p:nvPr>
        </p:nvSpPr>
        <p:spPr>
          <a:xfrm>
            <a:off x="309563" y="1112838"/>
            <a:ext cx="8475662" cy="5034574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ea typeface="ＭＳ Ｐゴシック" pitchFamily="34" charset="-128"/>
              </a:rPr>
              <a:t>IVAC VIEW-hub Global Vaccine Introduction and Implementation Report</a:t>
            </a:r>
          </a:p>
          <a:p>
            <a:r>
              <a:rPr lang="en-US" sz="2800" dirty="0" smtClean="0">
                <a:solidFill>
                  <a:schemeClr val="tx1"/>
                </a:solidFill>
                <a:ea typeface="ＭＳ Ｐゴシック" pitchFamily="34" charset="-128"/>
              </a:rPr>
              <a:t>June 2016</a:t>
            </a:r>
          </a:p>
          <a:p>
            <a:r>
              <a:rPr lang="en-US" sz="2800" dirty="0" smtClean="0">
                <a:solidFill>
                  <a:schemeClr val="tx1"/>
                </a:solidFill>
                <a:ea typeface="ＭＳ Ｐゴシック" pitchFamily="34" charset="-128"/>
              </a:rPr>
              <a:t>March 2016</a:t>
            </a:r>
          </a:p>
          <a:p>
            <a:endParaRPr lang="en-US" sz="28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Johns Hopkins Bloomberg School of Public Health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International Vaccine Access Center (IVAC)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Developed from information in the VIEW-hub database/platform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For other VIEW-hub-related inquiries, </a:t>
            </a: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</a:rPr>
              <a:t>please contact Linh Nguyen at </a:t>
            </a:r>
            <a:r>
              <a:rPr lang="en-US" sz="2000" dirty="0">
                <a:solidFill>
                  <a:schemeClr val="tx1"/>
                </a:solidFill>
                <a:ea typeface="ＭＳ Ｐゴシック" pitchFamily="34" charset="-128"/>
                <a:hlinkClick r:id="rId3"/>
              </a:rPr>
              <a:t>linh.nguyen@jhu.edu</a:t>
            </a: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 </a:t>
            </a:r>
          </a:p>
          <a:p>
            <a:endParaRPr lang="en-US" sz="24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1" y="2699763"/>
            <a:ext cx="5534025" cy="159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11980" r="16152" b="18826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PCV – Current Dosing Schedule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580034"/>
              </p:ext>
            </p:extLst>
          </p:nvPr>
        </p:nvGraphicFramePr>
        <p:xfrm>
          <a:off x="70894" y="4479314"/>
          <a:ext cx="1835024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344614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2+1 (54)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84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3+0 (58)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C894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3+1 (23)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5E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2+1 and 3+1 (1)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5" name="TextBox 14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1531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11980" r="16152" b="18826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772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PCV– Impact Studies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March 2016.</a:t>
            </a:r>
            <a:endParaRPr lang="en-US" sz="1100" b="0" i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04294"/>
              </p:ext>
            </p:extLst>
          </p:nvPr>
        </p:nvGraphicFramePr>
        <p:xfrm>
          <a:off x="3429464" y="5471023"/>
          <a:ext cx="3158623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7546"/>
                <a:gridCol w="2651077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199C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Has ≥1 ongoing/published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impact study (74)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2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 txBox="1">
            <a:spLocks/>
          </p:cNvSpPr>
          <p:nvPr/>
        </p:nvSpPr>
        <p:spPr bwMode="auto">
          <a:xfrm>
            <a:off x="533400" y="17303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>
                <a:latin typeface="Calibri" pitchFamily="34" charset="0"/>
              </a:rPr>
              <a:t>Global Coverage and Access to PCV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9246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919959"/>
              </p:ext>
            </p:extLst>
          </p:nvPr>
        </p:nvGraphicFramePr>
        <p:xfrm>
          <a:off x="4617721" y="811104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471015"/>
              </p:ext>
            </p:extLst>
          </p:nvPr>
        </p:nvGraphicFramePr>
        <p:xfrm>
          <a:off x="52274" y="811104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</a:t>
            </a:r>
            <a:r>
              <a:rPr lang="en-US" sz="2800" b="0" dirty="0">
                <a:latin typeface="Calibri" pitchFamily="34" charset="0"/>
              </a:rPr>
              <a:t>PCV Introduction </a:t>
            </a:r>
            <a:r>
              <a:rPr lang="en-US" sz="2800" b="0" dirty="0" smtClean="0">
                <a:latin typeface="Calibri" pitchFamily="34" charset="0"/>
              </a:rPr>
              <a:t>Status by Year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805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856003"/>
            <a:ext cx="9144000" cy="5148072"/>
            <a:chOff x="0" y="856003"/>
            <a:chExt cx="9144000" cy="5148072"/>
          </a:xfrm>
        </p:grpSpPr>
        <p:grpSp>
          <p:nvGrpSpPr>
            <p:cNvPr id="2" name="Group 1"/>
            <p:cNvGrpSpPr/>
            <p:nvPr/>
          </p:nvGrpSpPr>
          <p:grpSpPr>
            <a:xfrm>
              <a:off x="638164" y="1319948"/>
              <a:ext cx="8339328" cy="304041"/>
              <a:chOff x="638164" y="1319948"/>
              <a:chExt cx="8339328" cy="304041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638164" y="1319948"/>
                <a:ext cx="833932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1"/>
              <p:cNvSpPr txBox="1"/>
              <p:nvPr/>
            </p:nvSpPr>
            <p:spPr>
              <a:xfrm>
                <a:off x="4915450" y="1325613"/>
                <a:ext cx="2349453" cy="29837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Target: 73 countries</a:t>
                </a:r>
                <a:endParaRPr lang="en-US" sz="1400" i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graphicFrame>
          <p:nvGraphicFramePr>
            <p:cNvPr id="9" name="Chart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25607199"/>
                </p:ext>
              </p:extLst>
            </p:nvPr>
          </p:nvGraphicFramePr>
          <p:xfrm>
            <a:off x="0" y="856003"/>
            <a:ext cx="9144000" cy="51480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</a:t>
            </a:r>
            <a:r>
              <a:rPr lang="en-US" sz="2800" b="0" dirty="0">
                <a:latin typeface="Calibri" pitchFamily="34" charset="0"/>
              </a:rPr>
              <a:t>PCV Introduction Status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872622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t="12834" r="16448" b="17971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3482" y="1711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err="1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Gavi</a:t>
            </a:r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 Countries’ Introduction Status of PCV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19" name="TextBox 4"/>
          <p:cNvSpPr txBox="1">
            <a:spLocks noChangeArrowheads="1"/>
          </p:cNvSpPr>
          <p:nvPr/>
        </p:nvSpPr>
        <p:spPr bwMode="auto">
          <a:xfrm>
            <a:off x="70894" y="58805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73825"/>
              </p:ext>
            </p:extLst>
          </p:nvPr>
        </p:nvGraphicFramePr>
        <p:xfrm>
          <a:off x="162836" y="4915389"/>
          <a:ext cx="2271891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(54)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2AEA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Not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Introduced (18)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62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 txBox="1">
            <a:spLocks/>
          </p:cNvSpPr>
          <p:nvPr/>
        </p:nvSpPr>
        <p:spPr bwMode="auto">
          <a:xfrm>
            <a:off x="533400" y="17303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Coverage and Access to PCV in </a:t>
            </a:r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Countries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1054881"/>
              </p:ext>
            </p:extLst>
          </p:nvPr>
        </p:nvGraphicFramePr>
        <p:xfrm>
          <a:off x="4597174" y="865940"/>
          <a:ext cx="452628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166517"/>
              </p:ext>
            </p:extLst>
          </p:nvPr>
        </p:nvGraphicFramePr>
        <p:xfrm>
          <a:off x="0" y="793291"/>
          <a:ext cx="452628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141288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</a:t>
            </a:r>
            <a:r>
              <a:rPr lang="en-US" sz="2800" b="0" dirty="0" smtClean="0">
                <a:latin typeface="Calibri" pitchFamily="34" charset="0"/>
              </a:rPr>
              <a:t>Rotavirus Vaccine </a:t>
            </a:r>
            <a:r>
              <a:rPr lang="en-US" sz="2800" b="0" dirty="0">
                <a:latin typeface="Calibri" pitchFamily="34" charset="0"/>
              </a:rPr>
              <a:t>Introduction </a:t>
            </a:r>
            <a:r>
              <a:rPr lang="en-US" sz="2800" b="0" dirty="0" smtClean="0">
                <a:latin typeface="Calibri" pitchFamily="34" charset="0"/>
              </a:rPr>
              <a:t>Status by Year 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3716" y="827532"/>
            <a:ext cx="9116568" cy="5202936"/>
            <a:chOff x="13716" y="827532"/>
            <a:chExt cx="9116568" cy="5202936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19185397"/>
                </p:ext>
              </p:extLst>
            </p:nvPr>
          </p:nvGraphicFramePr>
          <p:xfrm>
            <a:off x="13716" y="827532"/>
            <a:ext cx="9116568" cy="52029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6" name="Group 5"/>
            <p:cNvGrpSpPr/>
            <p:nvPr/>
          </p:nvGrpSpPr>
          <p:grpSpPr>
            <a:xfrm>
              <a:off x="682363" y="1130209"/>
              <a:ext cx="8339328" cy="304041"/>
              <a:chOff x="638164" y="1319948"/>
              <a:chExt cx="8339328" cy="304041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638164" y="1319948"/>
                <a:ext cx="833932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1"/>
              <p:cNvSpPr txBox="1"/>
              <p:nvPr/>
            </p:nvSpPr>
            <p:spPr>
              <a:xfrm>
                <a:off x="4915450" y="1325613"/>
                <a:ext cx="2349453" cy="29837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Target: 194 countries</a:t>
                </a:r>
                <a:endParaRPr lang="en-US" sz="1400" i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</a:t>
            </a:r>
            <a:r>
              <a:rPr lang="en-US" sz="2800" b="0" dirty="0" smtClean="0">
                <a:latin typeface="Calibri" pitchFamily="34" charset="0"/>
              </a:rPr>
              <a:t>Rotavirus Vaccine </a:t>
            </a:r>
            <a:r>
              <a:rPr lang="en-US" sz="2800" b="0" dirty="0">
                <a:latin typeface="Calibri" pitchFamily="34" charset="0"/>
              </a:rPr>
              <a:t>Introduction Status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4496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713049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t="12713" r="16448" b="18093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4463" y="13069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prstClr val="black"/>
                </a:solidFill>
                <a:latin typeface="Times" charset="0"/>
                <a:ea typeface="ＭＳ Ｐゴシック" charset="-128"/>
              </a:rPr>
              <a:t>	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Global Introduction Status of Rotavirus Vaccine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257797"/>
              </p:ext>
            </p:extLst>
          </p:nvPr>
        </p:nvGraphicFramePr>
        <p:xfrm>
          <a:off x="162836" y="5150330"/>
          <a:ext cx="2271891" cy="60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(81)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(7)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2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47145"/>
            <a:ext cx="9144000" cy="609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600" b="0" dirty="0">
                <a:latin typeface="+mj-lt"/>
                <a:ea typeface="ＭＳ Ｐゴシック" charset="-128"/>
                <a:cs typeface="ＭＳ Ｐゴシック" charset="-128"/>
              </a:rPr>
              <a:t>Historical </a:t>
            </a:r>
            <a:r>
              <a:rPr lang="en-US" sz="2600" b="0" dirty="0" smtClean="0">
                <a:latin typeface="+mj-lt"/>
                <a:ea typeface="ＭＳ Ｐゴシック" charset="-128"/>
                <a:cs typeface="ＭＳ Ｐゴシック" charset="-128"/>
              </a:rPr>
              <a:t>PCV vs. Rotavirus Vaccine Introduction, </a:t>
            </a:r>
            <a:r>
              <a:rPr lang="en-US" sz="2600" b="0" dirty="0">
                <a:latin typeface="+mj-lt"/>
                <a:ea typeface="ＭＳ Ｐゴシック" charset="-128"/>
                <a:cs typeface="ＭＳ Ｐゴシック" charset="-128"/>
              </a:rPr>
              <a:t>by Income Group</a:t>
            </a:r>
          </a:p>
        </p:txBody>
      </p:sp>
      <p:sp>
        <p:nvSpPr>
          <p:cNvPr id="107522" name="TextBox 4"/>
          <p:cNvSpPr txBox="1">
            <a:spLocks noChangeArrowheads="1"/>
          </p:cNvSpPr>
          <p:nvPr/>
        </p:nvSpPr>
        <p:spPr bwMode="auto">
          <a:xfrm>
            <a:off x="150468" y="5883001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50468" y="5627444"/>
            <a:ext cx="870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Limited projections are available for high income countries.</a:t>
            </a:r>
            <a:endParaRPr lang="en-US" sz="14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4656328"/>
              </p:ext>
            </p:extLst>
          </p:nvPr>
        </p:nvGraphicFramePr>
        <p:xfrm>
          <a:off x="0" y="881708"/>
          <a:ext cx="9144000" cy="47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3031" r="16446" b="17775"/>
          <a:stretch/>
        </p:blipFill>
        <p:spPr>
          <a:xfrm>
            <a:off x="566928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772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Rotavirus Vaccine – Current Product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304941"/>
              </p:ext>
            </p:extLst>
          </p:nvPr>
        </p:nvGraphicFramePr>
        <p:xfrm>
          <a:off x="147990" y="4314423"/>
          <a:ext cx="1778479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288069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6699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RV1 (62)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7C92B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RV1 -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1000" baseline="0" dirty="0" err="1" smtClean="0">
                          <a:latin typeface="Futura"/>
                          <a:cs typeface="Times" panose="02020603050405020304" pitchFamily="18" charset="0"/>
                        </a:rPr>
                        <a:t>Rotavac</a:t>
                      </a: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 (1)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2C4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RV5 (17)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ABCD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RV1 and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RV5</a:t>
                      </a: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 (8)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6378995" y="3743561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Futura"/>
              </a:rPr>
              <a:t>*</a:t>
            </a:r>
            <a:endParaRPr lang="en-US" dirty="0">
              <a:solidFill>
                <a:schemeClr val="tx2"/>
              </a:solidFill>
              <a:latin typeface="Futur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92980" y="5650018"/>
            <a:ext cx="4748100" cy="461665"/>
            <a:chOff x="4902337" y="5583346"/>
            <a:chExt cx="3638074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5029200" y="5628555"/>
              <a:ext cx="35112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1" dirty="0" smtClean="0">
                  <a:latin typeface="Futura"/>
                </a:rPr>
                <a:t>India is using a domestically manufactured RV1 (</a:t>
              </a:r>
              <a:r>
                <a:rPr lang="en-US" sz="1000" b="0" i="1" dirty="0" err="1" smtClean="0">
                  <a:latin typeface="Futura"/>
                </a:rPr>
                <a:t>Rotavac</a:t>
              </a:r>
              <a:r>
                <a:rPr lang="en-US" sz="1000" b="0" i="1" dirty="0" smtClean="0">
                  <a:latin typeface="Futura"/>
                </a:rPr>
                <a:t>, Bharat Vaccines).</a:t>
              </a:r>
              <a:endParaRPr lang="en-US" sz="1000" b="0" i="1" dirty="0">
                <a:latin typeface="Futur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02337" y="5583346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Futura"/>
                </a:rPr>
                <a:t>*</a:t>
              </a:r>
              <a:endParaRPr lang="en-US" dirty="0">
                <a:solidFill>
                  <a:schemeClr val="tx2"/>
                </a:solidFill>
                <a:latin typeface="Fut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2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t="11980" r="16677" b="18826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760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Rotavirus Vaccine – Current Dosing Schedule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377411"/>
              </p:ext>
            </p:extLst>
          </p:nvPr>
        </p:nvGraphicFramePr>
        <p:xfrm>
          <a:off x="214435" y="4893617"/>
          <a:ext cx="1835024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344614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2+0 (62)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C894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3+0 (18)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84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2+0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and 3+0</a:t>
                      </a: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 (8)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783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Coverage and Access to </a:t>
            </a:r>
            <a:r>
              <a:rPr lang="en-US" sz="2800" b="0" dirty="0" smtClean="0">
                <a:latin typeface="Calibri" pitchFamily="34" charset="0"/>
              </a:rPr>
              <a:t>Rotavirus </a:t>
            </a:r>
            <a:r>
              <a:rPr lang="en-US" sz="2800" b="0" dirty="0">
                <a:latin typeface="Calibri" pitchFamily="34" charset="0"/>
              </a:rPr>
              <a:t>Vaccine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972954"/>
              </p:ext>
            </p:extLst>
          </p:nvPr>
        </p:nvGraphicFramePr>
        <p:xfrm>
          <a:off x="4454883" y="850065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482719"/>
              </p:ext>
            </p:extLst>
          </p:nvPr>
        </p:nvGraphicFramePr>
        <p:xfrm>
          <a:off x="70894" y="785354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Rotavirus Vaccine </a:t>
            </a:r>
            <a:r>
              <a:rPr lang="en-US" sz="2800" b="0" dirty="0">
                <a:latin typeface="Calibri" pitchFamily="34" charset="0"/>
              </a:rPr>
              <a:t>Introduction </a:t>
            </a:r>
            <a:r>
              <a:rPr lang="en-US" sz="2800" b="0" dirty="0" smtClean="0">
                <a:latin typeface="Calibri" pitchFamily="34" charset="0"/>
              </a:rPr>
              <a:t>Status by Year 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716" y="827532"/>
            <a:ext cx="9116568" cy="5202936"/>
            <a:chOff x="13716" y="827532"/>
            <a:chExt cx="9116568" cy="5202936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7353292"/>
                </p:ext>
              </p:extLst>
            </p:nvPr>
          </p:nvGraphicFramePr>
          <p:xfrm>
            <a:off x="13716" y="827532"/>
            <a:ext cx="9116568" cy="52029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6" name="Group 5"/>
            <p:cNvGrpSpPr/>
            <p:nvPr/>
          </p:nvGrpSpPr>
          <p:grpSpPr>
            <a:xfrm>
              <a:off x="638164" y="1000530"/>
              <a:ext cx="8339328" cy="319418"/>
              <a:chOff x="638164" y="1000530"/>
              <a:chExt cx="8339328" cy="319418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638164" y="1319948"/>
                <a:ext cx="833932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1"/>
              <p:cNvSpPr txBox="1"/>
              <p:nvPr/>
            </p:nvSpPr>
            <p:spPr>
              <a:xfrm>
                <a:off x="4876539" y="1000530"/>
                <a:ext cx="2349453" cy="29837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Target: 73 countries</a:t>
                </a:r>
                <a:endParaRPr lang="en-US" sz="1400" i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Rotavirus Vaccine </a:t>
            </a:r>
            <a:r>
              <a:rPr lang="en-US" sz="2800" b="0" dirty="0">
                <a:latin typeface="Calibri" pitchFamily="34" charset="0"/>
              </a:rPr>
              <a:t>Introduction Status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421642"/>
              </p:ext>
            </p:extLst>
          </p:nvPr>
        </p:nvGraphicFramePr>
        <p:xfrm>
          <a:off x="0" y="850065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t="12834" r="16448" b="17971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75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       </a:t>
            </a:r>
            <a:r>
              <a:rPr lang="en-US" sz="2800" b="0" dirty="0" err="1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Gavi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Countries’ Introduction Status of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Rotavirus Vaccine 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3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864573"/>
              </p:ext>
            </p:extLst>
          </p:nvPr>
        </p:nvGraphicFramePr>
        <p:xfrm>
          <a:off x="162836" y="4895283"/>
          <a:ext cx="2271891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(38)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2AEA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Not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Introduced (33)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4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1069" y="204788"/>
            <a:ext cx="8952931" cy="838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b="0" dirty="0" smtClean="0"/>
              <a:t>Coverage and Access to Rotavirus Vaccine in </a:t>
            </a:r>
            <a:r>
              <a:rPr lang="en-US" b="0" dirty="0" err="1" smtClean="0"/>
              <a:t>Gavi</a:t>
            </a:r>
            <a:r>
              <a:rPr lang="en-US" b="0" dirty="0" smtClean="0"/>
              <a:t> Countries</a:t>
            </a:r>
            <a:endParaRPr lang="en-US" b="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539477"/>
              </p:ext>
            </p:extLst>
          </p:nvPr>
        </p:nvGraphicFramePr>
        <p:xfrm>
          <a:off x="4490581" y="801229"/>
          <a:ext cx="452628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488497"/>
              </p:ext>
            </p:extLst>
          </p:nvPr>
        </p:nvGraphicFramePr>
        <p:xfrm>
          <a:off x="77685" y="801229"/>
          <a:ext cx="452628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3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141288"/>
            <a:ext cx="861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</a:t>
            </a:r>
            <a:r>
              <a:rPr lang="en-US" sz="2800" b="0" dirty="0" smtClean="0">
                <a:latin typeface="Calibri" pitchFamily="34" charset="0"/>
              </a:rPr>
              <a:t>IPV </a:t>
            </a:r>
            <a:r>
              <a:rPr lang="en-US" sz="2800" b="0" dirty="0">
                <a:latin typeface="Calibri" pitchFamily="34" charset="0"/>
              </a:rPr>
              <a:t>Introduction </a:t>
            </a:r>
            <a:r>
              <a:rPr lang="en-US" sz="2800" b="0" dirty="0" smtClean="0">
                <a:latin typeface="Calibri" pitchFamily="34" charset="0"/>
              </a:rPr>
              <a:t>Status by Year 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79537"/>
            <a:ext cx="9165167" cy="4989177"/>
            <a:chOff x="0" y="879537"/>
            <a:chExt cx="9165167" cy="4989177"/>
          </a:xfrm>
        </p:grpSpPr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78186167"/>
                </p:ext>
              </p:extLst>
            </p:nvPr>
          </p:nvGraphicFramePr>
          <p:xfrm>
            <a:off x="0" y="879537"/>
            <a:ext cx="9165167" cy="4989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5" name="Group 4"/>
            <p:cNvGrpSpPr/>
            <p:nvPr/>
          </p:nvGrpSpPr>
          <p:grpSpPr>
            <a:xfrm>
              <a:off x="682363" y="1139937"/>
              <a:ext cx="8339328" cy="304041"/>
              <a:chOff x="638164" y="1319948"/>
              <a:chExt cx="8339328" cy="304041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638164" y="1319948"/>
                <a:ext cx="833932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1"/>
              <p:cNvSpPr txBox="1"/>
              <p:nvPr/>
            </p:nvSpPr>
            <p:spPr>
              <a:xfrm>
                <a:off x="4915450" y="1325613"/>
                <a:ext cx="2349453" cy="29837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 smtClean="0">
                    <a:solidFill>
                      <a:srgbClr val="C00000"/>
                    </a:solidFill>
                  </a:rPr>
                  <a:t>Target: 194 countries</a:t>
                </a:r>
                <a:endParaRPr lang="en-US" sz="1400" i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49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387556"/>
              </p:ext>
            </p:extLst>
          </p:nvPr>
        </p:nvGraphicFramePr>
        <p:xfrm>
          <a:off x="0" y="838190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8785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</a:t>
            </a:r>
            <a:r>
              <a:rPr lang="en-US" sz="2800" b="0" dirty="0" smtClean="0">
                <a:latin typeface="Calibri" pitchFamily="34" charset="0"/>
              </a:rPr>
              <a:t>IPV Introduction </a:t>
            </a:r>
            <a:r>
              <a:rPr lang="en-US" sz="2800" b="0" dirty="0">
                <a:latin typeface="Calibri" pitchFamily="34" charset="0"/>
              </a:rPr>
              <a:t>Status 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4496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</p:spTree>
    <p:extLst>
      <p:ext uri="{BB962C8B-B14F-4D97-AF65-F5344CB8AC3E}">
        <p14:creationId xmlns:p14="http://schemas.microsoft.com/office/powerpoint/2010/main" val="9433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6" t="12105" r="16283" b="19291"/>
          <a:stretch/>
        </p:blipFill>
        <p:spPr>
          <a:xfrm>
            <a:off x="717552" y="840557"/>
            <a:ext cx="76169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4463" y="13069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prstClr val="black"/>
                </a:solidFill>
                <a:latin typeface="Times" charset="0"/>
                <a:ea typeface="ＭＳ Ｐゴシック" charset="-128"/>
              </a:rPr>
              <a:t>	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Global Introduction Status of IPV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886411"/>
              </p:ext>
            </p:extLst>
          </p:nvPr>
        </p:nvGraphicFramePr>
        <p:xfrm>
          <a:off x="162836" y="5150330"/>
          <a:ext cx="2271891" cy="60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(162)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(6)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025894" y="5362834"/>
            <a:ext cx="4746812" cy="483195"/>
            <a:chOff x="4025894" y="5417919"/>
            <a:chExt cx="4746812" cy="483195"/>
          </a:xfrm>
        </p:grpSpPr>
        <p:grpSp>
          <p:nvGrpSpPr>
            <p:cNvPr id="8" name="Group 7"/>
            <p:cNvGrpSpPr/>
            <p:nvPr/>
          </p:nvGrpSpPr>
          <p:grpSpPr>
            <a:xfrm>
              <a:off x="4087258" y="5417919"/>
              <a:ext cx="2527583" cy="246221"/>
              <a:chOff x="4087258" y="5417919"/>
              <a:chExt cx="2527583" cy="246221"/>
            </a:xfrm>
          </p:grpSpPr>
          <p:sp>
            <p:nvSpPr>
              <p:cNvPr id="2" name="5-Point Star 1"/>
              <p:cNvSpPr/>
              <p:nvPr/>
            </p:nvSpPr>
            <p:spPr>
              <a:xfrm>
                <a:off x="4087258" y="5452590"/>
                <a:ext cx="209320" cy="176880"/>
              </a:xfrm>
              <a:prstGeom prst="star5">
                <a:avLst/>
              </a:prstGeom>
              <a:solidFill>
                <a:srgbClr val="CA7AF5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96578" y="5417919"/>
                <a:ext cx="23182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0" dirty="0" smtClean="0">
                    <a:latin typeface="Futura"/>
                  </a:rPr>
                  <a:t>Countries using IPV without OPV (49)</a:t>
                </a:r>
                <a:endParaRPr lang="en-US" sz="1000" b="0" dirty="0">
                  <a:latin typeface="Futura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025894" y="5654893"/>
              <a:ext cx="47468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latin typeface="Futura"/>
                </a:rPr>
                <a:t>Note: All other IPV-using countries are also using OPV in their national schedule.</a:t>
              </a:r>
              <a:endParaRPr lang="en-US" sz="1000" b="0" dirty="0">
                <a:latin typeface="Fut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80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445" y="149225"/>
            <a:ext cx="9147445" cy="60752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Historical PCV Introduction by Income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67" y="558391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Limited projections are available for high, upper-middle, and lower-</a:t>
            </a:r>
            <a:r>
              <a:rPr lang="en-US" sz="1400" dirty="0"/>
              <a:t>m</a:t>
            </a:r>
            <a:r>
              <a:rPr lang="en-US" sz="1400" dirty="0" smtClean="0"/>
              <a:t>iddle </a:t>
            </a:r>
            <a:r>
              <a:rPr lang="en-US" sz="1400" dirty="0"/>
              <a:t>i</a:t>
            </a:r>
            <a:r>
              <a:rPr lang="en-US" sz="1400" dirty="0" smtClean="0"/>
              <a:t>ncome </a:t>
            </a:r>
            <a:r>
              <a:rPr lang="en-US" sz="1400" dirty="0"/>
              <a:t>c</a:t>
            </a:r>
            <a:r>
              <a:rPr lang="en-US" sz="1400" dirty="0" smtClean="0"/>
              <a:t>ountries</a:t>
            </a:r>
            <a:endParaRPr lang="en-US" sz="1400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330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75083"/>
              </p:ext>
            </p:extLst>
          </p:nvPr>
        </p:nvGraphicFramePr>
        <p:xfrm>
          <a:off x="0" y="838174"/>
          <a:ext cx="9144000" cy="47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10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11980" r="16152" b="18826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772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IPV – Current Product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113202"/>
              </p:ext>
            </p:extLst>
          </p:nvPr>
        </p:nvGraphicFramePr>
        <p:xfrm>
          <a:off x="214113" y="4532937"/>
          <a:ext cx="2110446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620036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6699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IPV (Stand alone) (96)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2C4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Combination vaccine (54)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D1C8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Multiple formulations (16)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FBEB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Product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unknown (2)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025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11980" r="16152" b="18826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760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IPV– Current Dosing Schedule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476504"/>
              </p:ext>
            </p:extLst>
          </p:nvPr>
        </p:nvGraphicFramePr>
        <p:xfrm>
          <a:off x="240152" y="4461823"/>
          <a:ext cx="2511765" cy="132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2021355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3754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1+0 (83)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A88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2+0 (14)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C894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2+1 (11)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0084A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3+0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and/or 3+1</a:t>
                      </a:r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 (60)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997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Coverage and Access to </a:t>
            </a:r>
            <a:r>
              <a:rPr lang="en-US" sz="2800" b="0" dirty="0" smtClean="0">
                <a:latin typeface="Calibri" pitchFamily="34" charset="0"/>
              </a:rPr>
              <a:t>IPV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240713"/>
              </p:ext>
            </p:extLst>
          </p:nvPr>
        </p:nvGraphicFramePr>
        <p:xfrm>
          <a:off x="4526028" y="785354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686524"/>
              </p:ext>
            </p:extLst>
          </p:nvPr>
        </p:nvGraphicFramePr>
        <p:xfrm>
          <a:off x="0" y="785354"/>
          <a:ext cx="4526279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99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IPV Introduction Status by Year 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79537"/>
            <a:ext cx="9166678" cy="4989177"/>
            <a:chOff x="0" y="879537"/>
            <a:chExt cx="9166678" cy="4989177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90622721"/>
                </p:ext>
              </p:extLst>
            </p:nvPr>
          </p:nvGraphicFramePr>
          <p:xfrm>
            <a:off x="0" y="879537"/>
            <a:ext cx="9166678" cy="4989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5" name="Group 4"/>
            <p:cNvGrpSpPr/>
            <p:nvPr/>
          </p:nvGrpSpPr>
          <p:grpSpPr>
            <a:xfrm>
              <a:off x="638164" y="1021572"/>
              <a:ext cx="8339328" cy="298376"/>
              <a:chOff x="638164" y="1021572"/>
              <a:chExt cx="8339328" cy="298376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638164" y="1319948"/>
                <a:ext cx="833932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1"/>
              <p:cNvSpPr txBox="1"/>
              <p:nvPr/>
            </p:nvSpPr>
            <p:spPr>
              <a:xfrm>
                <a:off x="4876540" y="1021572"/>
                <a:ext cx="2349453" cy="29837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 smtClean="0">
                    <a:solidFill>
                      <a:srgbClr val="C00000"/>
                    </a:solidFill>
                  </a:rPr>
                  <a:t>Target: 73 countries</a:t>
                </a:r>
                <a:endParaRPr lang="en-US" sz="1400" i="1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03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201897"/>
              </p:ext>
            </p:extLst>
          </p:nvPr>
        </p:nvGraphicFramePr>
        <p:xfrm>
          <a:off x="0" y="850065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0833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 err="1" smtClean="0">
                <a:latin typeface="Calibri" pitchFamily="34" charset="0"/>
              </a:rPr>
              <a:t>Gavi</a:t>
            </a:r>
            <a:r>
              <a:rPr lang="en-US" sz="2800" b="0" dirty="0" smtClean="0">
                <a:latin typeface="Calibri" pitchFamily="34" charset="0"/>
              </a:rPr>
              <a:t> IPV Introduction </a:t>
            </a:r>
            <a:r>
              <a:rPr lang="en-US" sz="2800" b="0" dirty="0">
                <a:latin typeface="Calibri" pitchFamily="34" charset="0"/>
              </a:rPr>
              <a:t>Status 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</p:spTree>
    <p:extLst>
      <p:ext uri="{BB962C8B-B14F-4D97-AF65-F5344CB8AC3E}">
        <p14:creationId xmlns:p14="http://schemas.microsoft.com/office/powerpoint/2010/main" val="25287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t="12834" r="16448" b="17971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75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       </a:t>
            </a:r>
            <a:r>
              <a:rPr lang="en-US" sz="2800" b="0" dirty="0" err="1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Gavi</a:t>
            </a:r>
            <a:r>
              <a:rPr lang="en-US" sz="2800" b="0" dirty="0" smtClean="0">
                <a:solidFill>
                  <a:prstClr val="black"/>
                </a:solidFill>
                <a:latin typeface="+mn-lt"/>
                <a:ea typeface="ＭＳ Ｐゴシック" charset="-128"/>
              </a:rPr>
              <a:t> Countries’ Introduction Status of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ＭＳ Ｐゴシック" charset="-128"/>
              </a:rPr>
              <a:t>IPV</a:t>
            </a:r>
            <a:endParaRPr lang="en-US" sz="2800" b="0" dirty="0">
              <a:solidFill>
                <a:prstClr val="black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563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104385"/>
              </p:ext>
            </p:extLst>
          </p:nvPr>
        </p:nvGraphicFramePr>
        <p:xfrm>
          <a:off x="162836" y="4887051"/>
          <a:ext cx="2271891" cy="10113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781481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(48)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289944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2AEA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Not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Introduced (21)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40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1069" y="204788"/>
            <a:ext cx="8952931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2800" b="0" dirty="0" smtClean="0"/>
              <a:t>Coverage and Access to IPV in </a:t>
            </a:r>
            <a:r>
              <a:rPr lang="en-US" sz="2800" b="0" dirty="0" err="1" smtClean="0"/>
              <a:t>Gavi</a:t>
            </a:r>
            <a:r>
              <a:rPr lang="en-US" sz="2800" b="0" dirty="0" smtClean="0"/>
              <a:t> Countries</a:t>
            </a:r>
            <a:endParaRPr lang="en-US" sz="2800" b="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0894" y="5868714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303217"/>
              </p:ext>
            </p:extLst>
          </p:nvPr>
        </p:nvGraphicFramePr>
        <p:xfrm>
          <a:off x="4617719" y="783942"/>
          <a:ext cx="452628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688196"/>
              </p:ext>
            </p:extLst>
          </p:nvPr>
        </p:nvGraphicFramePr>
        <p:xfrm>
          <a:off x="0" y="881815"/>
          <a:ext cx="452628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4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204788"/>
            <a:ext cx="8351838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2800" b="0" dirty="0" smtClean="0"/>
              <a:t>Acknowledgements and Notes</a:t>
            </a:r>
            <a:endParaRPr lang="en-US" sz="2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464024" y="982639"/>
            <a:ext cx="840702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+mn-lt"/>
              </a:rPr>
              <a:t>This report is developed by the International Vaccine Access Center (IVAC) at the Johns Hopkins Bloomberg School of Public Health, with support from </a:t>
            </a:r>
            <a:r>
              <a:rPr lang="en-US" sz="2000" b="0" dirty="0" err="1" smtClean="0">
                <a:latin typeface="+mn-lt"/>
              </a:rPr>
              <a:t>Gavi</a:t>
            </a:r>
            <a:r>
              <a:rPr lang="en-US" sz="2000" b="0" dirty="0" smtClean="0">
                <a:latin typeface="+mn-lt"/>
              </a:rPr>
              <a:t>, the Bill &amp; Melinda Gates Foundation, and The Task Force for Global Health.</a:t>
            </a:r>
          </a:p>
          <a:p>
            <a:endParaRPr lang="en-US" sz="2000" b="0" dirty="0" smtClean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Please note that all forecasted introductions in this report rest on assumptions and may vary. Planned vaccine introduction dates do not imply an obligation by </a:t>
            </a:r>
            <a:r>
              <a:rPr lang="en-US" sz="2000" b="0" dirty="0" err="1" smtClean="0">
                <a:latin typeface="+mn-lt"/>
              </a:rPr>
              <a:t>Gavi</a:t>
            </a:r>
            <a:r>
              <a:rPr lang="en-US" sz="2000" b="0" dirty="0" smtClean="0">
                <a:latin typeface="+mn-lt"/>
              </a:rPr>
              <a:t> to support coverage.</a:t>
            </a:r>
          </a:p>
          <a:p>
            <a:endParaRPr lang="en-US" sz="2000" b="0" dirty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Definitions and sources are available in VIEW-hub at </a:t>
            </a:r>
            <a:r>
              <a:rPr lang="en-US" sz="2000" b="0" dirty="0" smtClean="0">
                <a:latin typeface="+mn-lt"/>
                <a:hlinkClick r:id="rId2"/>
              </a:rPr>
              <a:t>www.VIEW-hub.org</a:t>
            </a:r>
            <a:r>
              <a:rPr lang="en-US" sz="2000" b="0" dirty="0" smtClean="0">
                <a:latin typeface="+mn-lt"/>
              </a:rPr>
              <a:t>. </a:t>
            </a:r>
          </a:p>
          <a:p>
            <a:endParaRPr lang="en-US" sz="2000" b="0" dirty="0">
              <a:latin typeface="+mn-lt"/>
            </a:endParaRPr>
          </a:p>
          <a:p>
            <a:r>
              <a:rPr lang="en-US" sz="2000" b="0" dirty="0">
                <a:latin typeface="+mn-lt"/>
              </a:rPr>
              <a:t>The </a:t>
            </a:r>
            <a:r>
              <a:rPr lang="en-US" sz="2000" b="0" dirty="0" smtClean="0">
                <a:latin typeface="+mn-lt"/>
              </a:rPr>
              <a:t>most current VIEW-hub </a:t>
            </a:r>
            <a:r>
              <a:rPr lang="en-US" sz="2000" b="0" dirty="0">
                <a:latin typeface="+mn-lt"/>
              </a:rPr>
              <a:t>Report </a:t>
            </a:r>
            <a:r>
              <a:rPr lang="en-US" sz="2000" b="0" dirty="0" smtClean="0">
                <a:latin typeface="+mn-lt"/>
              </a:rPr>
              <a:t>and matching slides can </a:t>
            </a:r>
            <a:r>
              <a:rPr lang="en-US" sz="2000" b="0" dirty="0">
                <a:latin typeface="+mn-lt"/>
              </a:rPr>
              <a:t>be found </a:t>
            </a:r>
            <a:r>
              <a:rPr lang="en-US" sz="2000" b="0" dirty="0" smtClean="0">
                <a:latin typeface="+mn-lt"/>
              </a:rPr>
              <a:t>at: </a:t>
            </a:r>
            <a:r>
              <a:rPr lang="en-US" sz="2000" b="0" dirty="0">
                <a:latin typeface="+mn-lt"/>
                <a:hlinkClick r:id="rId3"/>
              </a:rPr>
              <a:t>http://</a:t>
            </a:r>
            <a:r>
              <a:rPr lang="en-US" sz="2000" b="0" dirty="0" smtClean="0">
                <a:latin typeface="+mn-lt"/>
                <a:hlinkClick r:id="rId3"/>
              </a:rPr>
              <a:t>www.jhsph.edu/research/centers-and-institutes/ivac/view-hub/index.html</a:t>
            </a:r>
            <a:r>
              <a:rPr lang="en-US" sz="2000" b="0" dirty="0" smtClean="0">
                <a:latin typeface="+mn-lt"/>
              </a:rPr>
              <a:t>.</a:t>
            </a:r>
          </a:p>
          <a:p>
            <a:endParaRPr lang="en-US" sz="2000" b="0" dirty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For any VIEW-hub-related inquiries, </a:t>
            </a:r>
            <a:r>
              <a:rPr lang="en-US" sz="2000" b="0" dirty="0">
                <a:latin typeface="+mn-lt"/>
              </a:rPr>
              <a:t>please </a:t>
            </a:r>
            <a:r>
              <a:rPr lang="en-US" sz="2000" b="0" dirty="0" smtClean="0">
                <a:latin typeface="+mn-lt"/>
              </a:rPr>
              <a:t>email </a:t>
            </a:r>
            <a:r>
              <a:rPr lang="en-US" sz="2000" b="0" dirty="0">
                <a:latin typeface="+mj-lt"/>
              </a:rPr>
              <a:t>Linh Nguyen at </a:t>
            </a:r>
            <a:r>
              <a:rPr lang="en-US" sz="2000" b="0" dirty="0" smtClean="0">
                <a:latin typeface="+mj-lt"/>
                <a:hlinkClick r:id="rId4"/>
              </a:rPr>
              <a:t>linh.nguyen@jhu.edu</a:t>
            </a:r>
            <a:r>
              <a:rPr lang="en-US" sz="2000" b="0" dirty="0" smtClean="0">
                <a:latin typeface="+mn-lt"/>
              </a:rPr>
              <a:t>.</a:t>
            </a:r>
          </a:p>
          <a:p>
            <a:endParaRPr lang="en-US" sz="2000" b="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85" y="0"/>
            <a:ext cx="2622015" cy="753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445" y="63297"/>
            <a:ext cx="9147445" cy="68293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Historical </a:t>
            </a:r>
            <a:r>
              <a:rPr lang="en-US" sz="2800" b="0" dirty="0" smtClean="0">
                <a:latin typeface="+mj-lt"/>
                <a:ea typeface="ＭＳ Ｐゴシック" charset="-128"/>
                <a:cs typeface="ＭＳ Ｐゴシック" charset="-128"/>
              </a:rPr>
              <a:t>Rotavirus Vaccine </a:t>
            </a: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Introduction by Income Group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330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7319713"/>
              </p:ext>
            </p:extLst>
          </p:nvPr>
        </p:nvGraphicFramePr>
        <p:xfrm>
          <a:off x="-3445" y="838174"/>
          <a:ext cx="9144000" cy="47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367" y="558391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Limited projections are available for high, upper-middle, and lower-</a:t>
            </a:r>
            <a:r>
              <a:rPr lang="en-US" sz="1400" dirty="0"/>
              <a:t>m</a:t>
            </a:r>
            <a:r>
              <a:rPr lang="en-US" sz="1400" dirty="0" smtClean="0"/>
              <a:t>iddle </a:t>
            </a:r>
            <a:r>
              <a:rPr lang="en-US" sz="1400" dirty="0"/>
              <a:t>i</a:t>
            </a:r>
            <a:r>
              <a:rPr lang="en-US" sz="1400" dirty="0" smtClean="0"/>
              <a:t>ncome </a:t>
            </a:r>
            <a:r>
              <a:rPr lang="en-US" sz="1400" dirty="0"/>
              <a:t>c</a:t>
            </a:r>
            <a:r>
              <a:rPr lang="en-US" sz="1400" dirty="0" smtClean="0"/>
              <a:t>ountries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7590" y="94593"/>
            <a:ext cx="8679853" cy="54144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Historical </a:t>
            </a:r>
            <a:r>
              <a:rPr lang="en-US" sz="2800" b="0" dirty="0" smtClean="0">
                <a:latin typeface="+mj-lt"/>
                <a:ea typeface="ＭＳ Ｐゴシック" charset="-128"/>
                <a:cs typeface="ＭＳ Ｐゴシック" charset="-128"/>
              </a:rPr>
              <a:t>IPV Introduction </a:t>
            </a:r>
            <a:r>
              <a:rPr lang="en-US" sz="2800" b="0" dirty="0">
                <a:latin typeface="+mj-lt"/>
                <a:ea typeface="ＭＳ Ｐゴシック" charset="-128"/>
                <a:cs typeface="ＭＳ Ｐゴシック" charset="-128"/>
              </a:rPr>
              <a:t>by Income Group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0894" y="58330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071632"/>
              </p:ext>
            </p:extLst>
          </p:nvPr>
        </p:nvGraphicFramePr>
        <p:xfrm>
          <a:off x="0" y="885220"/>
          <a:ext cx="9144000" cy="474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367" y="558391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Limited projections are available for high, upper-middle, and lower-</a:t>
            </a:r>
            <a:r>
              <a:rPr lang="en-US" sz="1400" dirty="0"/>
              <a:t>m</a:t>
            </a:r>
            <a:r>
              <a:rPr lang="en-US" sz="1400" dirty="0" smtClean="0"/>
              <a:t>iddle </a:t>
            </a:r>
            <a:r>
              <a:rPr lang="en-US" sz="1400" dirty="0"/>
              <a:t>i</a:t>
            </a:r>
            <a:r>
              <a:rPr lang="en-US" sz="1400" dirty="0" smtClean="0"/>
              <a:t>ncome </a:t>
            </a:r>
            <a:r>
              <a:rPr lang="en-US" sz="1400" dirty="0"/>
              <a:t>c</a:t>
            </a:r>
            <a:r>
              <a:rPr lang="en-US" sz="1400" dirty="0" smtClean="0"/>
              <a:t>ountries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1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PCV Introduction </a:t>
            </a:r>
            <a:r>
              <a:rPr lang="en-US" sz="2800" b="0" dirty="0" smtClean="0">
                <a:latin typeface="Calibri" pitchFamily="34" charset="0"/>
              </a:rPr>
              <a:t>Status by Year</a:t>
            </a:r>
            <a:endParaRPr lang="en-US" sz="2800" b="0" dirty="0">
              <a:latin typeface="Calibri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805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4141" y="899605"/>
            <a:ext cx="9135717" cy="5058789"/>
            <a:chOff x="4141" y="899605"/>
            <a:chExt cx="9135717" cy="5058789"/>
          </a:xfrm>
        </p:grpSpPr>
        <p:grpSp>
          <p:nvGrpSpPr>
            <p:cNvPr id="5" name="Group 4"/>
            <p:cNvGrpSpPr/>
            <p:nvPr/>
          </p:nvGrpSpPr>
          <p:grpSpPr>
            <a:xfrm>
              <a:off x="682363" y="1139937"/>
              <a:ext cx="8339328" cy="304041"/>
              <a:chOff x="638164" y="1319948"/>
              <a:chExt cx="8339328" cy="304041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638164" y="1319948"/>
                <a:ext cx="8339328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1"/>
              <p:cNvSpPr txBox="1"/>
              <p:nvPr/>
            </p:nvSpPr>
            <p:spPr>
              <a:xfrm>
                <a:off x="4915450" y="1325613"/>
                <a:ext cx="2349453" cy="29837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i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Target: 194 countries</a:t>
                </a:r>
                <a:endParaRPr lang="en-US" sz="1400" i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9214455"/>
                </p:ext>
              </p:extLst>
            </p:nvPr>
          </p:nvGraphicFramePr>
          <p:xfrm>
            <a:off x="4141" y="899605"/>
            <a:ext cx="9135717" cy="50587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 txBox="1">
            <a:spLocks/>
          </p:cNvSpPr>
          <p:nvPr/>
        </p:nvSpPr>
        <p:spPr bwMode="auto">
          <a:xfrm>
            <a:off x="533400" y="141288"/>
            <a:ext cx="754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dirty="0">
                <a:latin typeface="Calibri" pitchFamily="34" charset="0"/>
              </a:rPr>
              <a:t>Global PCV Introduction Status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0894" y="5880589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384912"/>
              </p:ext>
            </p:extLst>
          </p:nvPr>
        </p:nvGraphicFramePr>
        <p:xfrm>
          <a:off x="0" y="854964"/>
          <a:ext cx="9144000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11982" r="16118" b="18825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Global Introduction Status of PCV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48722"/>
              </p:ext>
            </p:extLst>
          </p:nvPr>
        </p:nvGraphicFramePr>
        <p:xfrm>
          <a:off x="162838" y="4938764"/>
          <a:ext cx="2415109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924699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1A964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National (128)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89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</a:t>
                      </a:r>
                      <a:r>
                        <a:rPr lang="en-US" sz="1000" baseline="0" dirty="0" smtClean="0">
                          <a:latin typeface="Futura"/>
                          <a:cs typeface="Times" panose="02020603050405020304" pitchFamily="18" charset="0"/>
                        </a:rPr>
                        <a:t> – Subnational (4)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B3FF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Introduced – Risk Program (5)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6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11980" r="16152" b="18826"/>
          <a:stretch/>
        </p:blipFill>
        <p:spPr>
          <a:xfrm>
            <a:off x="493776" y="822960"/>
            <a:ext cx="8074152" cy="5175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230" y="1575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0" dirty="0" smtClean="0">
                <a:solidFill>
                  <a:prstClr val="black"/>
                </a:solidFill>
                <a:latin typeface="+mj-lt"/>
                <a:ea typeface="ＭＳ Ｐゴシック" charset="-128"/>
              </a:rPr>
              <a:t>PCV – Current Product</a:t>
            </a:r>
            <a:endParaRPr lang="en-US" sz="2800" b="0" dirty="0">
              <a:solidFill>
                <a:prstClr val="black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570" name="TextBox 4"/>
          <p:cNvSpPr txBox="1">
            <a:spLocks noChangeArrowheads="1"/>
          </p:cNvSpPr>
          <p:nvPr/>
        </p:nvSpPr>
        <p:spPr bwMode="auto">
          <a:xfrm>
            <a:off x="70894" y="5858817"/>
            <a:ext cx="8910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b="0" i="1" dirty="0"/>
              <a:t>Source: </a:t>
            </a:r>
            <a:r>
              <a:rPr lang="en-US" sz="1100" b="0" i="1" dirty="0" smtClean="0"/>
              <a:t>International Vaccine Access Center (IVAC), Johns Hopkins Bloomberg School of Public Health. VIEW-hub Global Vaccine Introduction and Implementation Report, June 2016.</a:t>
            </a:r>
            <a:endParaRPr lang="en-US" sz="1100" b="0" i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805179"/>
              </p:ext>
            </p:extLst>
          </p:nvPr>
        </p:nvGraphicFramePr>
        <p:xfrm>
          <a:off x="192079" y="4827515"/>
          <a:ext cx="2110446" cy="965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410"/>
                <a:gridCol w="1620036"/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6699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PCV10 (32)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52C4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PCV13 (96)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>
                    <a:solidFill>
                      <a:srgbClr val="ABCD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>
                          <a:latin typeface="Futura"/>
                          <a:cs typeface="Times" panose="02020603050405020304" pitchFamily="18" charset="0"/>
                        </a:rPr>
                        <a:t>PCV10 and PCV13 (8)</a:t>
                      </a:r>
                      <a:endParaRPr lang="en-US" sz="1000" dirty="0">
                        <a:latin typeface="Futura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929204" y="5437922"/>
            <a:ext cx="1467564" cy="259866"/>
            <a:chOff x="3929204" y="5437922"/>
            <a:chExt cx="1467564" cy="259866"/>
          </a:xfrm>
        </p:grpSpPr>
        <p:sp>
          <p:nvSpPr>
            <p:cNvPr id="14" name="TextBox 13"/>
            <p:cNvSpPr txBox="1"/>
            <p:nvPr/>
          </p:nvSpPr>
          <p:spPr>
            <a:xfrm>
              <a:off x="4372199" y="5437922"/>
              <a:ext cx="1024569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b="0" dirty="0" err="1" smtClean="0">
                  <a:latin typeface="Futura"/>
                </a:rPr>
                <a:t>Gavi</a:t>
              </a:r>
              <a:r>
                <a:rPr lang="en-US" sz="1000" b="0" dirty="0" smtClean="0">
                  <a:latin typeface="Futura"/>
                </a:rPr>
                <a:t> countries</a:t>
              </a:r>
              <a:endParaRPr lang="en-US" sz="1000" b="0" dirty="0">
                <a:latin typeface="Futur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29204" y="5451567"/>
              <a:ext cx="445025" cy="246221"/>
              <a:chOff x="0" y="0"/>
              <a:chExt cx="540391" cy="29527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526" y="0"/>
                <a:ext cx="533400" cy="295275"/>
              </a:xfrm>
              <a:prstGeom prst="rect">
                <a:avLst/>
              </a:prstGeom>
              <a:noFill/>
              <a:ln>
                <a:solidFill>
                  <a:srgbClr val="004C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4526" y="0"/>
                <a:ext cx="152400" cy="1333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7160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31275" y="0"/>
                <a:ext cx="333375" cy="295275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0" y="0"/>
                <a:ext cx="257175" cy="22860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4443" y="27160"/>
                <a:ext cx="293483" cy="266474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62138" y="131275"/>
                <a:ext cx="177234" cy="161950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66253" y="226337"/>
                <a:ext cx="74138" cy="68938"/>
              </a:xfrm>
              <a:prstGeom prst="line">
                <a:avLst/>
              </a:prstGeom>
              <a:ln>
                <a:solidFill>
                  <a:srgbClr val="004C7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095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">
  <a:themeElements>
    <a:clrScheme name="1_Blank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IVAC Master PPT v1 022810 AH">
  <a:themeElements>
    <a:clrScheme name="Yellow">
      <a:dk1>
        <a:sysClr val="windowText" lastClr="000000"/>
      </a:dk1>
      <a:lt1>
        <a:sysClr val="window" lastClr="FFFFFF"/>
      </a:lt1>
      <a:dk2>
        <a:srgbClr val="FDB911"/>
      </a:dk2>
      <a:lt2>
        <a:srgbClr val="FED46B"/>
      </a:lt2>
      <a:accent1>
        <a:srgbClr val="FDB911"/>
      </a:accent1>
      <a:accent2>
        <a:srgbClr val="FCB95D"/>
      </a:accent2>
      <a:accent3>
        <a:srgbClr val="FCC436"/>
      </a:accent3>
      <a:accent4>
        <a:srgbClr val="FED46B"/>
      </a:accent4>
      <a:accent5>
        <a:srgbClr val="FEF0CD"/>
      </a:accent5>
      <a:accent6>
        <a:srgbClr val="FEB80A"/>
      </a:accent6>
      <a:hlink>
        <a:srgbClr val="00192E"/>
      </a:hlink>
      <a:folHlink>
        <a:srgbClr val="003E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IVAC Master PPT v1 022810 AH">
  <a:themeElements>
    <a:clrScheme name="Custom 1">
      <a:dk1>
        <a:sysClr val="windowText" lastClr="000000"/>
      </a:dk1>
      <a:lt1>
        <a:sysClr val="window" lastClr="FFFFFF"/>
      </a:lt1>
      <a:dk2>
        <a:srgbClr val="008B98"/>
      </a:dk2>
      <a:lt2>
        <a:srgbClr val="D6ECFF"/>
      </a:lt2>
      <a:accent1>
        <a:srgbClr val="008B98"/>
      </a:accent1>
      <a:accent2>
        <a:srgbClr val="008B98"/>
      </a:accent2>
      <a:accent3>
        <a:srgbClr val="00DFF6"/>
      </a:accent3>
      <a:accent4>
        <a:srgbClr val="2DEBFF"/>
      </a:accent4>
      <a:accent5>
        <a:srgbClr val="89F4FF"/>
      </a:accent5>
      <a:accent6>
        <a:srgbClr val="B3F8FF"/>
      </a:accent6>
      <a:hlink>
        <a:srgbClr val="008B98"/>
      </a:hlink>
      <a:folHlink>
        <a:srgbClr val="008B9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blank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2_blank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2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2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">
  <a:themeElements>
    <a:clrScheme name="3_blank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3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3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neumoADIP">
  <a:themeElements>
    <a:clrScheme name="PneumoADIP 14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PneumoADI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PneumoADI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eumoADIP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eumoADIP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">
  <a:themeElements>
    <a:clrScheme name="4_blank 16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3366"/>
      </a:accent1>
      <a:accent2>
        <a:srgbClr val="FFCC00"/>
      </a:accent2>
      <a:accent3>
        <a:srgbClr val="FFFFFF"/>
      </a:accent3>
      <a:accent4>
        <a:srgbClr val="000000"/>
      </a:accent4>
      <a:accent5>
        <a:srgbClr val="AAADB8"/>
      </a:accent5>
      <a:accent6>
        <a:srgbClr val="E7B900"/>
      </a:accent6>
      <a:hlink>
        <a:srgbClr val="993300"/>
      </a:hlink>
      <a:folHlink>
        <a:srgbClr val="996600"/>
      </a:folHlink>
    </a:clrScheme>
    <a:fontScheme name="4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4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13">
        <a:dk1>
          <a:srgbClr val="000000"/>
        </a:dk1>
        <a:lt1>
          <a:srgbClr val="FFFFFF"/>
        </a:lt1>
        <a:dk2>
          <a:srgbClr val="236E78"/>
        </a:dk2>
        <a:lt2>
          <a:srgbClr val="808080"/>
        </a:lt2>
        <a:accent1>
          <a:srgbClr val="87003C"/>
        </a:accent1>
        <a:accent2>
          <a:srgbClr val="F09614"/>
        </a:accent2>
        <a:accent3>
          <a:srgbClr val="FFFFFF"/>
        </a:accent3>
        <a:accent4>
          <a:srgbClr val="000000"/>
        </a:accent4>
        <a:accent5>
          <a:srgbClr val="C3AAAF"/>
        </a:accent5>
        <a:accent6>
          <a:srgbClr val="D98711"/>
        </a:accent6>
        <a:hlink>
          <a:srgbClr val="5096AF"/>
        </a:hlink>
        <a:folHlink>
          <a:srgbClr val="A0C8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14">
        <a:dk1>
          <a:srgbClr val="000000"/>
        </a:dk1>
        <a:lt1>
          <a:srgbClr val="FFFFFF"/>
        </a:lt1>
        <a:dk2>
          <a:srgbClr val="288791"/>
        </a:dk2>
        <a:lt2>
          <a:srgbClr val="808080"/>
        </a:lt2>
        <a:accent1>
          <a:srgbClr val="87003C"/>
        </a:accent1>
        <a:accent2>
          <a:srgbClr val="F09614"/>
        </a:accent2>
        <a:accent3>
          <a:srgbClr val="FFFFFF"/>
        </a:accent3>
        <a:accent4>
          <a:srgbClr val="000000"/>
        </a:accent4>
        <a:accent5>
          <a:srgbClr val="C3AAAF"/>
        </a:accent5>
        <a:accent6>
          <a:srgbClr val="D98711"/>
        </a:accent6>
        <a:hlink>
          <a:srgbClr val="5096AF"/>
        </a:hlink>
        <a:folHlink>
          <a:srgbClr val="A0C8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1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3366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E7B900"/>
        </a:accent6>
        <a:hlink>
          <a:srgbClr val="99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IVAC Master PPT v1 022810 AH">
  <a:themeElements>
    <a:clrScheme name="Red">
      <a:dk1>
        <a:sysClr val="windowText" lastClr="000000"/>
      </a:dk1>
      <a:lt1>
        <a:sysClr val="window" lastClr="FFFFFF"/>
      </a:lt1>
      <a:dk2>
        <a:srgbClr val="AB003E"/>
      </a:dk2>
      <a:lt2>
        <a:srgbClr val="DE004F"/>
      </a:lt2>
      <a:accent1>
        <a:srgbClr val="AB003E"/>
      </a:accent1>
      <a:accent2>
        <a:srgbClr val="AB003E"/>
      </a:accent2>
      <a:accent3>
        <a:srgbClr val="DE004F"/>
      </a:accent3>
      <a:accent4>
        <a:srgbClr val="FF3B81"/>
      </a:accent4>
      <a:accent5>
        <a:srgbClr val="FF93BA"/>
      </a:accent5>
      <a:accent6>
        <a:srgbClr val="FFBDD5"/>
      </a:accent6>
      <a:hlink>
        <a:srgbClr val="AB003E"/>
      </a:hlink>
      <a:folHlink>
        <a:srgbClr val="DE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IVAC Master PPT v1 022810 AH">
  <a:themeElements>
    <a:clrScheme name="Yellow">
      <a:dk1>
        <a:sysClr val="windowText" lastClr="000000"/>
      </a:dk1>
      <a:lt1>
        <a:sysClr val="window" lastClr="FFFFFF"/>
      </a:lt1>
      <a:dk2>
        <a:srgbClr val="FDB911"/>
      </a:dk2>
      <a:lt2>
        <a:srgbClr val="FED46B"/>
      </a:lt2>
      <a:accent1>
        <a:srgbClr val="FDB911"/>
      </a:accent1>
      <a:accent2>
        <a:srgbClr val="FCB95D"/>
      </a:accent2>
      <a:accent3>
        <a:srgbClr val="FCC436"/>
      </a:accent3>
      <a:accent4>
        <a:srgbClr val="FED46B"/>
      </a:accent4>
      <a:accent5>
        <a:srgbClr val="FEF0CD"/>
      </a:accent5>
      <a:accent6>
        <a:srgbClr val="FEB80A"/>
      </a:accent6>
      <a:hlink>
        <a:srgbClr val="00192E"/>
      </a:hlink>
      <a:folHlink>
        <a:srgbClr val="003E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ADIP_template_no tagline</Template>
  <TotalTime>46330</TotalTime>
  <Words>2342</Words>
  <Application>Microsoft Office PowerPoint</Application>
  <PresentationFormat>On-screen Show (4:3)</PresentationFormat>
  <Paragraphs>380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ＭＳ Ｐゴシック</vt:lpstr>
      <vt:lpstr>Arial</vt:lpstr>
      <vt:lpstr>Arial Narrow</vt:lpstr>
      <vt:lpstr>Calibri</vt:lpstr>
      <vt:lpstr>Futura</vt:lpstr>
      <vt:lpstr>Symbol</vt:lpstr>
      <vt:lpstr>Times</vt:lpstr>
      <vt:lpstr>Wingdings</vt:lpstr>
      <vt:lpstr>1_Blank</vt:lpstr>
      <vt:lpstr>blank</vt:lpstr>
      <vt:lpstr>2_blank</vt:lpstr>
      <vt:lpstr>Custom Design</vt:lpstr>
      <vt:lpstr>3_blank</vt:lpstr>
      <vt:lpstr>PneumoADIP</vt:lpstr>
      <vt:lpstr>4_blank</vt:lpstr>
      <vt:lpstr>1_IVAC Master PPT v1 022810 AH</vt:lpstr>
      <vt:lpstr>5_IVAC Master PPT v1 022810 AH</vt:lpstr>
      <vt:lpstr>6_IVAC Master PPT v1 022810 AH</vt:lpstr>
      <vt:lpstr>4_IVAC Master PPT v1 022810 AH</vt:lpstr>
      <vt:lpstr>VIEW-hub Report: Global Vaccine Introduction and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Integrated Communications Corp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Applied Strategies</dc:creator>
  <cp:lastModifiedBy>Linh Nguyen</cp:lastModifiedBy>
  <cp:revision>1980</cp:revision>
  <cp:lastPrinted>2013-10-03T15:43:33Z</cp:lastPrinted>
  <dcterms:created xsi:type="dcterms:W3CDTF">2010-11-29T03:46:13Z</dcterms:created>
  <dcterms:modified xsi:type="dcterms:W3CDTF">2016-07-28T17:52:14Z</dcterms:modified>
</cp:coreProperties>
</file>