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notesSlides/notesSlide24.xml" ContentType="application/vnd.openxmlformats-officedocument.presentationml.notesSlide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notesSlides/notesSlide25.xml" ContentType="application/vnd.openxmlformats-officedocument.presentationml.notesSlide+xml"/>
  <Override PartName="/ppt/charts/chart19.xml" ContentType="application/vnd.openxmlformats-officedocument.drawingml.chart+xml"/>
  <Override PartName="/ppt/theme/themeOverride17.xml" ContentType="application/vnd.openxmlformats-officedocument.themeOverrid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0.xml" ContentType="application/vnd.openxmlformats-officedocument.drawingml.chart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theme/themeOverride19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2.xml" ContentType="application/vnd.openxmlformats-officedocument.drawingml.chart+xml"/>
  <Override PartName="/ppt/theme/themeOverride20.xml" ContentType="application/vnd.openxmlformats-officedocument.themeOverride+xml"/>
  <Override PartName="/ppt/notesSlides/notesSlide30.xml" ContentType="application/vnd.openxmlformats-officedocument.presentationml.notesSlide+xml"/>
  <Override PartName="/ppt/charts/chart23.xml" ContentType="application/vnd.openxmlformats-officedocument.drawingml.chart+xml"/>
  <Override PartName="/ppt/theme/themeOverride2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4.xml" ContentType="application/vnd.openxmlformats-officedocument.drawingml.chart+xml"/>
  <Override PartName="/ppt/theme/themeOverride22.xml" ContentType="application/vnd.openxmlformats-officedocument.themeOverride+xml"/>
  <Override PartName="/ppt/charts/chart25.xml" ContentType="application/vnd.openxmlformats-officedocument.drawingml.chart+xml"/>
  <Override PartName="/ppt/theme/themeOverride23.xml" ContentType="application/vnd.openxmlformats-officedocument.themeOverride+xml"/>
  <Override PartName="/ppt/notesSlides/notesSlide36.xml" ContentType="application/vnd.openxmlformats-officedocument.presentationml.notesSlide+xml"/>
  <Override PartName="/ppt/charts/chart26.xml" ContentType="application/vnd.openxmlformats-officedocument.drawingml.chart+xml"/>
  <Override PartName="/ppt/theme/themeOverride24.xml" ContentType="application/vnd.openxmlformats-officedocument.themeOverride+xml"/>
  <Override PartName="/ppt/notesSlides/notesSlide37.xml" ContentType="application/vnd.openxmlformats-officedocument.presentationml.notesSlide+xml"/>
  <Override PartName="/ppt/charts/chart27.xml" ContentType="application/vnd.openxmlformats-officedocument.drawingml.chart+xml"/>
  <Override PartName="/ppt/theme/themeOverride25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8.xml" ContentType="application/vnd.openxmlformats-officedocument.drawingml.chart+xml"/>
  <Override PartName="/ppt/theme/themeOverride26.xml" ContentType="application/vnd.openxmlformats-officedocument.themeOverride+xml"/>
  <Override PartName="/ppt/charts/chart29.xml" ContentType="application/vnd.openxmlformats-officedocument.drawingml.chart+xml"/>
  <Override PartName="/ppt/theme/themeOverride27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8.xml" ContentType="application/vnd.openxmlformats-officedocument.themeOverride+xml"/>
  <Override PartName="/ppt/notesSlides/notesSlide42.xml" ContentType="application/vnd.openxmlformats-officedocument.presentationml.notesSlide+xml"/>
  <Override PartName="/ppt/charts/chart3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9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32.xml" ContentType="application/vnd.openxmlformats-officedocument.drawingml.chart+xml"/>
  <Override PartName="/ppt/theme/themeOverride30.xml" ContentType="application/vnd.openxmlformats-officedocument.themeOverride+xml"/>
  <Override PartName="/ppt/charts/chart33.xml" ContentType="application/vnd.openxmlformats-officedocument.drawingml.chart+xml"/>
  <Override PartName="/ppt/theme/themeOverride31.xml" ContentType="application/vnd.openxmlformats-officedocument.themeOverride+xml"/>
  <Override PartName="/ppt/notesSlides/notesSlide47.xml" ContentType="application/vnd.openxmlformats-officedocument.presentationml.notesSlide+xml"/>
  <Override PartName="/ppt/charts/chart3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2.xml" ContentType="application/vnd.openxmlformats-officedocument.themeOverride+xml"/>
  <Override PartName="/ppt/notesSlides/notesSlide48.xml" ContentType="application/vnd.openxmlformats-officedocument.presentationml.notesSlide+xml"/>
  <Override PartName="/ppt/charts/chart3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3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36.xml" ContentType="application/vnd.openxmlformats-officedocument.drawingml.chart+xml"/>
  <Override PartName="/ppt/theme/themeOverride34.xml" ContentType="application/vnd.openxmlformats-officedocument.themeOverride+xml"/>
  <Override PartName="/ppt/charts/chart37.xml" ContentType="application/vnd.openxmlformats-officedocument.drawingml.chart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8" r:id="rId1"/>
    <p:sldMasterId id="2147483660" r:id="rId2"/>
    <p:sldMasterId id="2147483662" r:id="rId3"/>
    <p:sldMasterId id="2147483664" r:id="rId4"/>
    <p:sldMasterId id="2147483665" r:id="rId5"/>
    <p:sldMasterId id="2147483667" r:id="rId6"/>
    <p:sldMasterId id="2147483669" r:id="rId7"/>
    <p:sldMasterId id="2147484640" r:id="rId8"/>
    <p:sldMasterId id="2147484653" r:id="rId9"/>
    <p:sldMasterId id="2147484692" r:id="rId10"/>
    <p:sldMasterId id="2147484705" r:id="rId11"/>
    <p:sldMasterId id="2147484731" r:id="rId12"/>
  </p:sldMasterIdLst>
  <p:notesMasterIdLst>
    <p:notesMasterId r:id="rId64"/>
  </p:notesMasterIdLst>
  <p:handoutMasterIdLst>
    <p:handoutMasterId r:id="rId65"/>
  </p:handoutMasterIdLst>
  <p:sldIdLst>
    <p:sldId id="526" r:id="rId13"/>
    <p:sldId id="530" r:id="rId14"/>
    <p:sldId id="531" r:id="rId15"/>
    <p:sldId id="552" r:id="rId16"/>
    <p:sldId id="532" r:id="rId17"/>
    <p:sldId id="562" r:id="rId18"/>
    <p:sldId id="539" r:id="rId19"/>
    <p:sldId id="515" r:id="rId20"/>
    <p:sldId id="572" r:id="rId21"/>
    <p:sldId id="548" r:id="rId22"/>
    <p:sldId id="578" r:id="rId23"/>
    <p:sldId id="514" r:id="rId24"/>
    <p:sldId id="540" r:id="rId25"/>
    <p:sldId id="527" r:id="rId26"/>
    <p:sldId id="551" r:id="rId27"/>
    <p:sldId id="516" r:id="rId28"/>
    <p:sldId id="541" r:id="rId29"/>
    <p:sldId id="523" r:id="rId30"/>
    <p:sldId id="546" r:id="rId31"/>
    <p:sldId id="574" r:id="rId32"/>
    <p:sldId id="579" r:id="rId33"/>
    <p:sldId id="585" r:id="rId34"/>
    <p:sldId id="517" r:id="rId35"/>
    <p:sldId id="542" r:id="rId36"/>
    <p:sldId id="528" r:id="rId37"/>
    <p:sldId id="545" r:id="rId38"/>
    <p:sldId id="518" r:id="rId39"/>
    <p:sldId id="587" r:id="rId40"/>
    <p:sldId id="543" r:id="rId41"/>
    <p:sldId id="524" r:id="rId42"/>
    <p:sldId id="537" r:id="rId43"/>
    <p:sldId id="580" r:id="rId44"/>
    <p:sldId id="581" r:id="rId45"/>
    <p:sldId id="584" r:id="rId46"/>
    <p:sldId id="519" r:id="rId47"/>
    <p:sldId id="544" r:id="rId48"/>
    <p:sldId id="529" r:id="rId49"/>
    <p:sldId id="538" r:id="rId50"/>
    <p:sldId id="561" r:id="rId51"/>
    <p:sldId id="586" r:id="rId52"/>
    <p:sldId id="563" r:id="rId53"/>
    <p:sldId id="564" r:id="rId54"/>
    <p:sldId id="565" r:id="rId55"/>
    <p:sldId id="582" r:id="rId56"/>
    <p:sldId id="583" r:id="rId57"/>
    <p:sldId id="566" r:id="rId58"/>
    <p:sldId id="567" r:id="rId59"/>
    <p:sldId id="568" r:id="rId60"/>
    <p:sldId id="569" r:id="rId61"/>
    <p:sldId id="570" r:id="rId62"/>
    <p:sldId id="547" r:id="rId6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 Nguyen" initials="LN" lastIdx="1" clrIdx="0">
    <p:extLst>
      <p:ext uri="{19B8F6BF-5375-455C-9EA6-DF929625EA0E}">
        <p15:presenceInfo xmlns:p15="http://schemas.microsoft.com/office/powerpoint/2012/main" userId="4f31fcef46bd77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D00"/>
    <a:srgbClr val="F2B800"/>
    <a:srgbClr val="E2AC00"/>
    <a:srgbClr val="EAB200"/>
    <a:srgbClr val="F9A001"/>
    <a:srgbClr val="B3FF8F"/>
    <a:srgbClr val="A6003B"/>
    <a:srgbClr val="5C8944"/>
    <a:srgbClr val="0084A8"/>
    <a:srgbClr val="D1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7572" autoAdjust="0"/>
  </p:normalViewPr>
  <p:slideViewPr>
    <p:cSldViewPr snapToGrid="0">
      <p:cViewPr varScale="1">
        <p:scale>
          <a:sx n="98" d="100"/>
          <a:sy n="98" d="100"/>
        </p:scale>
        <p:origin x="21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66" y="-120"/>
      </p:cViewPr>
      <p:guideLst>
        <p:guide orient="horz" pos="2928"/>
        <p:guide pos="2208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comeGraphs_2016Mar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VIMS\IVAC%20VIMS%20Reports\2015_January\Introduction_Status_2015Jan28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ack\Dropbox\VIMS\IVAC%20VIMS%20Reports\2014_September\Introduction_Status_2014Sep22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comeGraphs_2016Mar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8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9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2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2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23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24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troduction_Status_2016Mar.xlsx" TargetMode="External"/><Relationship Id="rId1" Type="http://schemas.openxmlformats.org/officeDocument/2006/relationships/themeOverride" Target="../theme/themeOverride25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26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2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ropbox\VIEW-Hub\GlobalVaccineIntro_Reports\2016\2016-03\IncomeGraphs_2016Mar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Dropbox\VIEW-Hub\GlobalVaccineIntro_Reports\2016\2016-03\Introduction_Status_2016Mar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D:\Dropbox\VIEW-Hub\GlobalVaccineIntro_Reports\2016\2016-03\Introduction_Status_2016Mar.xlsx" TargetMode="Externa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30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Dropbox\VIEW-Hub\GlobalVaccineIntro_Reports\2016\2016-03\Introduction_Status_2016Mar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D:\Dropbox\VIEW-Hub\GlobalVaccineIntro_Reports\2016\2016-03\Introduction_Status_2016Mar.xlsx" TargetMode="Externa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34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Dropbox\VIEW-Hub\GlobalVaccineIntro_Reports\2016\2016-03\IncomeGraphs_2016Ma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Dropbox\VIEW-Hub\GlobalVaccineIntro_Reports\2016\2016-03\IncomeGraphs_2016Mar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Graphs!$A$33</c:f>
              <c:strCache>
                <c:ptCount val="1"/>
                <c:pt idx="0">
                  <c:v>Hib HIC</c:v>
                </c:pt>
              </c:strCache>
            </c:strRef>
          </c:tx>
          <c:spPr>
            <a:ln w="38100">
              <a:solidFill>
                <a:srgbClr val="990033"/>
              </a:solidFill>
            </a:ln>
          </c:spPr>
          <c:marker>
            <c:spPr>
              <a:solidFill>
                <a:srgbClr val="990033"/>
              </a:solidFill>
              <a:ln>
                <a:solidFill>
                  <a:srgbClr val="990033"/>
                </a:solidFill>
              </a:ln>
            </c:spPr>
          </c:marker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Graphs!$B$33:$AB$33</c:f>
              <c:numCache>
                <c:formatCode>0%</c:formatCode>
                <c:ptCount val="27"/>
                <c:pt idx="0">
                  <c:v>1.8181818181818181E-2</c:v>
                </c:pt>
                <c:pt idx="1">
                  <c:v>9.0909090909090912E-2</c:v>
                </c:pt>
                <c:pt idx="2">
                  <c:v>9.0909090909090912E-2</c:v>
                </c:pt>
                <c:pt idx="3">
                  <c:v>0.2</c:v>
                </c:pt>
                <c:pt idx="4">
                  <c:v>0.25454545454545452</c:v>
                </c:pt>
                <c:pt idx="5">
                  <c:v>0.36363636363636365</c:v>
                </c:pt>
                <c:pt idx="6">
                  <c:v>0.36363636363636365</c:v>
                </c:pt>
                <c:pt idx="7">
                  <c:v>0.43636363636363634</c:v>
                </c:pt>
                <c:pt idx="8">
                  <c:v>0.43636363636363634</c:v>
                </c:pt>
                <c:pt idx="9">
                  <c:v>0.50909090909090904</c:v>
                </c:pt>
                <c:pt idx="10">
                  <c:v>0.58181818181818179</c:v>
                </c:pt>
                <c:pt idx="11">
                  <c:v>0.70909090909090911</c:v>
                </c:pt>
                <c:pt idx="12">
                  <c:v>0.76363636363636367</c:v>
                </c:pt>
                <c:pt idx="13">
                  <c:v>0.83636363636363631</c:v>
                </c:pt>
                <c:pt idx="14">
                  <c:v>0.83636363636363631</c:v>
                </c:pt>
                <c:pt idx="15">
                  <c:v>0.8545454545454545</c:v>
                </c:pt>
                <c:pt idx="16">
                  <c:v>0.87272727272727268</c:v>
                </c:pt>
                <c:pt idx="17">
                  <c:v>0.87272727272727268</c:v>
                </c:pt>
                <c:pt idx="18">
                  <c:v>0.89090909090909087</c:v>
                </c:pt>
                <c:pt idx="19">
                  <c:v>0.89090909090909087</c:v>
                </c:pt>
                <c:pt idx="20">
                  <c:v>0.89090909090909087</c:v>
                </c:pt>
                <c:pt idx="21">
                  <c:v>0.89090909090909087</c:v>
                </c:pt>
                <c:pt idx="22">
                  <c:v>0.94545454545454544</c:v>
                </c:pt>
                <c:pt idx="23">
                  <c:v>0.94545454545454544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Graphs!$A$34</c:f>
              <c:strCache>
                <c:ptCount val="1"/>
                <c:pt idx="0">
                  <c:v>Hib LIC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square"/>
            <c:size val="7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c:spPr>
          </c:marker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Graphs!$B$34:$AB$34</c:f>
              <c:numCache>
                <c:formatCode>0%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2.9411764705882353E-2</c:v>
                </c:pt>
                <c:pt idx="9">
                  <c:v>2.9411764705882353E-2</c:v>
                </c:pt>
                <c:pt idx="10">
                  <c:v>2.9411764705882353E-2</c:v>
                </c:pt>
                <c:pt idx="11">
                  <c:v>2.9411764705882353E-2</c:v>
                </c:pt>
                <c:pt idx="12">
                  <c:v>5.8823529411764705E-2</c:v>
                </c:pt>
                <c:pt idx="13">
                  <c:v>0.14705882352941177</c:v>
                </c:pt>
                <c:pt idx="14">
                  <c:v>0.14705882352941177</c:v>
                </c:pt>
                <c:pt idx="15">
                  <c:v>0.17647058823529413</c:v>
                </c:pt>
                <c:pt idx="16">
                  <c:v>0.20588235294117646</c:v>
                </c:pt>
                <c:pt idx="17">
                  <c:v>0.23529411764705882</c:v>
                </c:pt>
                <c:pt idx="18">
                  <c:v>0.3235294117647059</c:v>
                </c:pt>
                <c:pt idx="19">
                  <c:v>0.6470588235294118</c:v>
                </c:pt>
                <c:pt idx="20">
                  <c:v>0.8529411764705882</c:v>
                </c:pt>
                <c:pt idx="21">
                  <c:v>0.88235294117647056</c:v>
                </c:pt>
                <c:pt idx="22">
                  <c:v>0.88235294117647056</c:v>
                </c:pt>
                <c:pt idx="23">
                  <c:v>0.97058823529411764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Graphs!$A$35</c:f>
              <c:strCache>
                <c:ptCount val="1"/>
                <c:pt idx="0">
                  <c:v>PCV HIC</c:v>
                </c:pt>
              </c:strCache>
            </c:strRef>
          </c:tx>
          <c:spPr>
            <a:ln>
              <a:solidFill>
                <a:srgbClr val="008B98"/>
              </a:solidFill>
            </a:ln>
          </c:spPr>
          <c:marker>
            <c:symbol val="triangle"/>
            <c:size val="8"/>
            <c:spPr>
              <a:solidFill>
                <a:srgbClr val="008B98"/>
              </a:solidFill>
              <a:ln w="0">
                <a:solidFill>
                  <a:srgbClr val="008B98"/>
                </a:solidFill>
              </a:ln>
            </c:spPr>
          </c:marker>
          <c:dPt>
            <c:idx val="14"/>
            <c:bubble3D val="0"/>
            <c:spPr>
              <a:ln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>
                <a:solidFill>
                  <a:srgbClr val="008B98"/>
                </a:solidFill>
                <a:prstDash val="solid"/>
              </a:ln>
            </c:spPr>
          </c:dPt>
          <c:dPt>
            <c:idx val="17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1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2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3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4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5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6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7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8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Graphs!$B$35:$AB$35</c:f>
              <c:numCache>
                <c:formatCode>0%</c:formatCode>
                <c:ptCount val="27"/>
                <c:pt idx="0">
                  <c:v>1.8181818181818181E-2</c:v>
                </c:pt>
                <c:pt idx="1">
                  <c:v>1.8181818181818181E-2</c:v>
                </c:pt>
                <c:pt idx="2">
                  <c:v>3.6363636363636362E-2</c:v>
                </c:pt>
                <c:pt idx="3">
                  <c:v>3.6363636363636362E-2</c:v>
                </c:pt>
                <c:pt idx="4">
                  <c:v>3.6363636363636362E-2</c:v>
                </c:pt>
                <c:pt idx="5">
                  <c:v>0.10909090909090909</c:v>
                </c:pt>
                <c:pt idx="6">
                  <c:v>0.27272727272727271</c:v>
                </c:pt>
                <c:pt idx="7">
                  <c:v>0.36363636363636365</c:v>
                </c:pt>
                <c:pt idx="8">
                  <c:v>0.45454545454545453</c:v>
                </c:pt>
                <c:pt idx="9">
                  <c:v>0.58181818181818179</c:v>
                </c:pt>
                <c:pt idx="10">
                  <c:v>0.63636363636363635</c:v>
                </c:pt>
                <c:pt idx="11">
                  <c:v>0.69090909090909092</c:v>
                </c:pt>
                <c:pt idx="12">
                  <c:v>0.69090909090909092</c:v>
                </c:pt>
                <c:pt idx="13">
                  <c:v>0.69090909090909092</c:v>
                </c:pt>
                <c:pt idx="14">
                  <c:v>0.74545454545454548</c:v>
                </c:pt>
                <c:pt idx="15">
                  <c:v>0.76363636363636367</c:v>
                </c:pt>
                <c:pt idx="16">
                  <c:v>0.78181818181818186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Graphs!$A$36</c:f>
              <c:strCache>
                <c:ptCount val="1"/>
                <c:pt idx="0">
                  <c:v>PCV LIC</c:v>
                </c:pt>
              </c:strCache>
            </c:strRef>
          </c:tx>
          <c:spPr>
            <a:ln>
              <a:solidFill>
                <a:srgbClr val="00B2C4"/>
              </a:solidFill>
            </a:ln>
          </c:spPr>
          <c:marker>
            <c:symbol val="circle"/>
            <c:size val="7"/>
            <c:spPr>
              <a:solidFill>
                <a:srgbClr val="00B2C4"/>
              </a:solidFill>
              <a:ln>
                <a:noFill/>
              </a:ln>
            </c:spPr>
          </c:marker>
          <c:dPt>
            <c:idx val="13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4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5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6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7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18"/>
            <c:marker>
              <c:spPr>
                <a:solidFill>
                  <a:srgbClr val="00B2C4"/>
                </a:solidFill>
                <a:ln>
                  <a:noFill/>
                  <a:prstDash val="dash"/>
                </a:ln>
              </c:spPr>
            </c:marker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19"/>
            <c:marker>
              <c:spPr>
                <a:solidFill>
                  <a:srgbClr val="00B2C4"/>
                </a:solidFill>
                <a:ln>
                  <a:noFill/>
                  <a:prstDash val="dash"/>
                </a:ln>
              </c:spPr>
            </c:marker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0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1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2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3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4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5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6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7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8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Graphs!$B$36:$AB$36</c:f>
              <c:numCache>
                <c:formatCode>0%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5.8823529411764705E-2</c:v>
                </c:pt>
                <c:pt idx="10">
                  <c:v>5.8823529411764705E-2</c:v>
                </c:pt>
                <c:pt idx="11">
                  <c:v>0.29411764705882354</c:v>
                </c:pt>
                <c:pt idx="12">
                  <c:v>0.41176470588235292</c:v>
                </c:pt>
                <c:pt idx="13">
                  <c:v>0.52941176470588236</c:v>
                </c:pt>
                <c:pt idx="14">
                  <c:v>0.61764705882352944</c:v>
                </c:pt>
                <c:pt idx="15">
                  <c:v>0.76470588235294112</c:v>
                </c:pt>
                <c:pt idx="16">
                  <c:v>0.82352941176470584</c:v>
                </c:pt>
                <c:pt idx="17">
                  <c:v>0.8529411764705882</c:v>
                </c:pt>
                <c:pt idx="18">
                  <c:v>0.91176470588235292</c:v>
                </c:pt>
                <c:pt idx="19">
                  <c:v>0.97058823529411764</c:v>
                </c:pt>
                <c:pt idx="20">
                  <c:v>0.97058823529411764</c:v>
                </c:pt>
                <c:pt idx="21">
                  <c:v>0.97058823529411764</c:v>
                </c:pt>
                <c:pt idx="22">
                  <c:v>0.97058823529411764</c:v>
                </c:pt>
                <c:pt idx="23">
                  <c:v>0.97058823529411764</c:v>
                </c:pt>
                <c:pt idx="24">
                  <c:v>0.97058823529411764</c:v>
                </c:pt>
                <c:pt idx="25">
                  <c:v>0.97058823529411764</c:v>
                </c:pt>
                <c:pt idx="26">
                  <c:v>0.97058823529411764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693176"/>
        <c:axId val="469693568"/>
      </c:lineChart>
      <c:catAx>
        <c:axId val="469693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 b="1">
                    <a:latin typeface="+mn-lt"/>
                  </a:defRPr>
                </a:pPr>
                <a:r>
                  <a:rPr lang="en-US" sz="1050" b="1">
                    <a:latin typeface="+mn-lt"/>
                  </a:rPr>
                  <a:t>Years since first introduction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469693568"/>
        <c:crosses val="autoZero"/>
        <c:auto val="1"/>
        <c:lblAlgn val="ctr"/>
        <c:lblOffset val="100"/>
        <c:noMultiLvlLbl val="0"/>
      </c:catAx>
      <c:valAx>
        <c:axId val="469693568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 b="1">
                    <a:latin typeface="+mn-lt"/>
                  </a:defRPr>
                </a:pPr>
                <a:r>
                  <a:rPr lang="en-US" sz="1050" b="1">
                    <a:latin typeface="+mn-lt"/>
                  </a:rPr>
                  <a:t>Percentage of countries that have</a:t>
                </a:r>
              </a:p>
              <a:p>
                <a:pPr>
                  <a:defRPr sz="1050" b="1">
                    <a:latin typeface="+mn-lt"/>
                  </a:defRPr>
                </a:pPr>
                <a:r>
                  <a:rPr lang="en-US" sz="1050" b="1">
                    <a:latin typeface="+mn-lt"/>
                  </a:rPr>
                  <a:t> universally introduced vaccine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4696931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57150">
              <a:solidFill>
                <a:srgbClr val="AB003E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AB003E"/>
                </a:solidFill>
                <a:prstDash val="dash"/>
              </a:ln>
            </c:spPr>
          </c:dPt>
          <c:dPt>
            <c:idx val="17"/>
            <c:bubble3D val="0"/>
            <c:spPr>
              <a:ln w="57150">
                <a:solidFill>
                  <a:srgbClr val="AB003E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AB003E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AB003E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AB003E"/>
                </a:solidFill>
                <a:prstDash val="dash"/>
              </a:ln>
            </c:spPr>
          </c:dPt>
          <c:cat>
            <c:numRef>
              <c:f>Hib!$S$4:$S$19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Hib!$Y$4:$Y$19</c:f>
              <c:numCache>
                <c:formatCode>General</c:formatCode>
                <c:ptCount val="16"/>
                <c:pt idx="0">
                  <c:v>5</c:v>
                </c:pt>
                <c:pt idx="1">
                  <c:v>7</c:v>
                </c:pt>
                <c:pt idx="2">
                  <c:v>11</c:v>
                </c:pt>
                <c:pt idx="3">
                  <c:v>11</c:v>
                </c:pt>
                <c:pt idx="4">
                  <c:v>13</c:v>
                </c:pt>
                <c:pt idx="5">
                  <c:v>16</c:v>
                </c:pt>
                <c:pt idx="6">
                  <c:v>19</c:v>
                </c:pt>
                <c:pt idx="7">
                  <c:v>23</c:v>
                </c:pt>
                <c:pt idx="8">
                  <c:v>41</c:v>
                </c:pt>
                <c:pt idx="9">
                  <c:v>59</c:v>
                </c:pt>
                <c:pt idx="10">
                  <c:v>62</c:v>
                </c:pt>
                <c:pt idx="11">
                  <c:v>64</c:v>
                </c:pt>
                <c:pt idx="12">
                  <c:v>69</c:v>
                </c:pt>
                <c:pt idx="13">
                  <c:v>72</c:v>
                </c:pt>
                <c:pt idx="14">
                  <c:v>73</c:v>
                </c:pt>
                <c:pt idx="15">
                  <c:v>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6639288"/>
        <c:axId val="626639680"/>
        <c:extLst>
          <c:ext xmlns:c15="http://schemas.microsoft.com/office/drawing/2012/chart" uri="{02D57815-91ED-43cb-92C2-25804820EDAC}">
            <c15:filteredLineSeries>
              <c15:ser>
                <c:idx val="0"/>
                <c:order val="1"/>
                <c:spPr>
                  <a:ln w="57150">
                    <a:solidFill>
                      <a:srgbClr val="AB003E"/>
                    </a:solidFill>
                  </a:ln>
                </c:spPr>
                <c:marker>
                  <c:symbol val="none"/>
                </c:marker>
                <c:dPt>
                  <c:idx val="11"/>
                  <c:bubble3D val="0"/>
                  <c:spPr>
                    <a:ln w="57150">
                      <a:solidFill>
                        <a:srgbClr val="AB003E"/>
                      </a:solidFill>
                      <a:prstDash val="solid"/>
                    </a:ln>
                  </c:spPr>
                </c:dPt>
                <c:dPt>
                  <c:idx val="12"/>
                  <c:bubble3D val="0"/>
                  <c:spPr>
                    <a:ln w="57150">
                      <a:solidFill>
                        <a:srgbClr val="AB003E"/>
                      </a:solidFill>
                      <a:prstDash val="solid"/>
                    </a:ln>
                  </c:spPr>
                </c:dPt>
                <c:dPt>
                  <c:idx val="13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14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15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16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17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18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19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dPt>
                  <c:idx val="20"/>
                  <c:bubble3D val="0"/>
                  <c:spPr>
                    <a:ln w="57150">
                      <a:solidFill>
                        <a:srgbClr val="AB003E"/>
                      </a:solidFill>
                      <a:prstDash val="dash"/>
                    </a:ln>
                  </c:spPr>
                </c:dPt>
                <c:cat>
                  <c:numRef>
                    <c:extLst>
                      <c:ext uri="{02D57815-91ED-43cb-92C2-25804820EDAC}">
                        <c15:formulaRef>
                          <c15:sqref>Hib!$S$4:$S$19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Hib!$Y$4:$Y$24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5</c:v>
                      </c:pt>
                      <c:pt idx="1">
                        <c:v>7</c:v>
                      </c:pt>
                      <c:pt idx="2">
                        <c:v>11</c:v>
                      </c:pt>
                      <c:pt idx="3">
                        <c:v>11</c:v>
                      </c:pt>
                      <c:pt idx="4">
                        <c:v>13</c:v>
                      </c:pt>
                      <c:pt idx="5">
                        <c:v>16</c:v>
                      </c:pt>
                      <c:pt idx="6">
                        <c:v>19</c:v>
                      </c:pt>
                      <c:pt idx="7">
                        <c:v>23</c:v>
                      </c:pt>
                      <c:pt idx="8">
                        <c:v>41</c:v>
                      </c:pt>
                      <c:pt idx="9">
                        <c:v>59</c:v>
                      </c:pt>
                      <c:pt idx="10">
                        <c:v>62</c:v>
                      </c:pt>
                      <c:pt idx="11">
                        <c:v>64</c:v>
                      </c:pt>
                      <c:pt idx="12">
                        <c:v>69</c:v>
                      </c:pt>
                      <c:pt idx="13">
                        <c:v>72</c:v>
                      </c:pt>
                      <c:pt idx="14">
                        <c:v>73</c:v>
                      </c:pt>
                      <c:pt idx="15">
                        <c:v>73</c:v>
                      </c:pt>
                      <c:pt idx="16">
                        <c:v>73</c:v>
                      </c:pt>
                      <c:pt idx="17">
                        <c:v>73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62663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26639680"/>
        <c:crosses val="autoZero"/>
        <c:auto val="1"/>
        <c:lblAlgn val="ctr"/>
        <c:lblOffset val="100"/>
        <c:noMultiLvlLbl val="0"/>
      </c:catAx>
      <c:valAx>
        <c:axId val="6266396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26639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B003E"/>
              </a:solidFill>
            </c:spPr>
          </c:dPt>
          <c:dPt>
            <c:idx val="1"/>
            <c:bubble3D val="0"/>
            <c:spPr>
              <a:solidFill>
                <a:srgbClr val="F60040"/>
              </a:solidFill>
              <a:ln w="22225"/>
            </c:spPr>
          </c:dPt>
          <c:dPt>
            <c:idx val="2"/>
            <c:bubble3D val="0"/>
            <c:spPr>
              <a:solidFill>
                <a:srgbClr val="FF5380"/>
              </a:solidFill>
            </c:spPr>
          </c:dPt>
          <c:dPt>
            <c:idx val="3"/>
            <c:bubble3D val="0"/>
            <c:spPr>
              <a:solidFill>
                <a:srgbClr val="FFA3BB"/>
              </a:solidFill>
            </c:spPr>
          </c:dPt>
          <c:dPt>
            <c:idx val="4"/>
            <c:bubble3D val="0"/>
            <c:spPr>
              <a:solidFill>
                <a:srgbClr val="FFA3BB"/>
              </a:solidFill>
            </c:spPr>
          </c:dPt>
          <c:dLbls>
            <c:dLbl>
              <c:idx val="0"/>
              <c:layout>
                <c:manualLayout>
                  <c:x val="0.31392935258092736"/>
                  <c:y val="-4.6504788588815384E-3"/>
                </c:manualLayout>
              </c:layout>
              <c:tx>
                <c:rich>
                  <a:bodyPr/>
                  <a:lstStyle/>
                  <a:p>
                    <a:pPr>
                      <a:defRPr sz="1400" b="0" i="0" u="none" strike="noStrike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400" b="1" i="0" u="none" strike="noStrike" baseline="0" dirty="0">
                        <a:solidFill>
                          <a:schemeClr val="bg1"/>
                        </a:solidFill>
                        <a:latin typeface="Calibri"/>
                      </a:rPr>
                      <a:t>Introduced into National Program</a:t>
                    </a:r>
                  </a:p>
                  <a:p>
                    <a:pPr>
                      <a:defRPr sz="1400" b="0" i="0" u="none" strike="noStrike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400" b="1" i="0" u="none" strike="noStrike" baseline="0" dirty="0" smtClean="0">
                        <a:solidFill>
                          <a:schemeClr val="bg1"/>
                        </a:solidFill>
                        <a:latin typeface="Calibri"/>
                      </a:rPr>
                      <a:t>73 </a:t>
                    </a:r>
                    <a:r>
                      <a:rPr lang="en-US" sz="1400" b="1" i="0" u="none" strike="noStrike" baseline="0" dirty="0">
                        <a:solidFill>
                          <a:schemeClr val="bg1"/>
                        </a:solidFill>
                        <a:latin typeface="Calibri"/>
                      </a:rPr>
                      <a:t>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400" b="1" i="0" u="none" strike="noStrike" baseline="0" dirty="0" smtClean="0">
                        <a:solidFill>
                          <a:schemeClr val="bg1"/>
                        </a:solidFill>
                        <a:latin typeface="Calibri"/>
                      </a:rPr>
                      <a:t>100%</a:t>
                    </a:r>
                    <a:endParaRPr lang="en-US" sz="1400" b="1" i="0" u="none" strike="noStrike" baseline="0" dirty="0">
                      <a:solidFill>
                        <a:schemeClr val="bg1"/>
                      </a:solidFill>
                      <a:latin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'Hib GAVI'!$P$4:$P$8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'Hib GAVI'!$R$4:$R$8</c:f>
              <c:numCache>
                <c:formatCode>0.0%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 smtClean="0">
                <a:solidFill>
                  <a:srgbClr val="000000"/>
                </a:solidFill>
                <a:latin typeface="Calibri"/>
              </a:rPr>
              <a:t>Hib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alibri"/>
              </a:rPr>
              <a:t>Gavi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FF93B7"/>
              </a:solidFill>
            </c:spPr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0.21007096335180334"/>
                  <c:y val="-0.1275522176069022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3209380-1595-470E-AAA7-F0AC603A684F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4669088081162"/>
                      <c:h val="0.18568679692125517"/>
                    </c:manualLayout>
                  </c15:layout>
                  <c15:dlblFieldTable>
                    <c15:dlblFTEntry>
                      <c15:txfldGUID>{AA110E0F-4F5B-4EB1-A212-1940F933CAE8}</c15:txfldGUID>
                      <c15:f>Hib_Charts!$G$14</c15:f>
                      <c15:dlblFieldTableCache>
                        <c:ptCount val="1"/>
                        <c:pt idx="0">
                          <c:v>45.9</c:v>
                        </c:pt>
                      </c15:dlblFieldTableCache>
                    </c15:dlblFTEntry>
                    <c15:dlblFTEntry>
                      <c15:txfldGUID>{A3209380-1595-470E-AAA7-F0AC603A684F}</c15:txfldGUID>
                      <c15:f>Hib_Charts!$E$21</c15:f>
                      <c15:dlblFieldTableCache>
                        <c:ptCount val="1"/>
                        <c:pt idx="0">
                          <c:v>57%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4870754792014634"/>
                  <c:y val="9.1226093962943802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11D925C-7917-4794-857E-B75D141F1642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72839506172837"/>
                      <c:h val="0.18075291099269783"/>
                    </c:manualLayout>
                  </c15:layout>
                  <c15:dlblFieldTable>
                    <c15:dlblFTEntry>
                      <c15:txfldGUID>{5907C7FE-8150-4267-89C0-DF95BB72F278}</c15:txfldGUID>
                      <c15:f>Hib_Charts!$G$15</c15:f>
                      <c15:dlblFieldTableCache>
                        <c:ptCount val="1"/>
                        <c:pt idx="0">
                          <c:v>33.9</c:v>
                        </c:pt>
                      </c15:dlblFieldTableCache>
                    </c15:dlblFTEntry>
                    <c15:dlblFTEntry>
                      <c15:txfldGUID>{211D925C-7917-4794-857E-B75D141F1642}</c15:txfldGUID>
                      <c15:f>Hib_Charts!$E$22</c15:f>
                      <c15:dlblFieldTableCache>
                        <c:ptCount val="1"/>
                        <c:pt idx="0">
                          <c:v>42%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Hib_Charts!$C$14:$C$15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Hib_Charts!$E$14:$E$15</c:f>
              <c:numCache>
                <c:formatCode>0.00E+00</c:formatCode>
                <c:ptCount val="2"/>
                <c:pt idx="0">
                  <c:v>45880381.909999996</c:v>
                </c:pt>
                <c:pt idx="1">
                  <c:v>33878913.089999959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 smtClean="0">
                <a:solidFill>
                  <a:srgbClr val="000000"/>
                </a:solidFill>
                <a:latin typeface="Calibri"/>
              </a:rPr>
              <a:t>Hib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alibri"/>
              </a:rPr>
              <a:t>Gavi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3B7"/>
              </a:solidFill>
            </c:spPr>
          </c:dPt>
          <c:dPt>
            <c:idx val="1"/>
            <c:bubble3D val="0"/>
            <c:spPr>
              <a:solidFill>
                <a:srgbClr val="AB003E"/>
              </a:solidFill>
            </c:spPr>
          </c:dPt>
          <c:dLbls>
            <c:dLbl>
              <c:idx val="0"/>
              <c:layout>
                <c:manualLayout>
                  <c:x val="3.5963299671408454E-3"/>
                  <c:y val="-0.2862665867921039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1"/>
                    </a:pPr>
                    <a:fld id="{B54E5C83-1DFA-4C5C-8647-DAF779F5F055}" type="CELLREF">
                      <a:rPr lang="en-US" sz="1800" baseline="0"/>
                      <a:pPr>
                        <a:defRPr sz="1800" b="1"/>
                      </a:pPr>
                      <a:t>[CELLREF]</a:t>
                    </a:fld>
                    <a:endParaRPr lang="en-US" sz="1800" baseline="0"/>
                  </a:p>
                  <a:p>
                    <a:pPr>
                      <a:defRPr sz="1800" b="1"/>
                    </a:pPr>
                    <a:fld id="{E41C8E86-C87B-4B13-9D82-720670BC7747}" type="CELLREF">
                      <a:rPr lang="en-US" sz="1800" baseline="0"/>
                      <a:pPr>
                        <a:defRPr sz="1800" b="1"/>
                      </a:pPr>
                      <a:t>[CELLREF]</a:t>
                    </a:fld>
                    <a:r>
                      <a:rPr lang="en-US" sz="1800" baseline="0"/>
                      <a:t> million</a:t>
                    </a:r>
                  </a:p>
                  <a:p>
                    <a:pPr>
                      <a:defRPr sz="1800" b="1"/>
                    </a:pPr>
                    <a:r>
                      <a:rPr lang="en-US" sz="1800" baseline="0"/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57956057080856"/>
                      <c:h val="0.25452926843292012"/>
                    </c:manualLayout>
                  </c15:layout>
                  <c15:dlblFieldTable>
                    <c15:dlblFTEntry>
                      <c15:txfldGUID>{B54E5C83-1DFA-4C5C-8647-DAF779F5F055}</c15:txfldGUID>
                      <c15:f>Hib_Charts!$C$16</c15:f>
                      <c15:dlblFieldTableCache>
                        <c:ptCount val="1"/>
                        <c:pt idx="0">
                          <c:v>With Access</c:v>
                        </c:pt>
                      </c15:dlblFieldTableCache>
                    </c15:dlblFTEntry>
                    <c15:dlblFTEntry>
                      <c15:txfldGUID>{E41C8E86-C87B-4B13-9D82-720670BC7747}</c15:txfldGUID>
                      <c15:f>Hib_Charts!$G$16</c15:f>
                      <c15:dlblFieldTableCache>
                        <c:ptCount val="1"/>
                        <c:pt idx="0">
                          <c:v>79.8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Hib_Charts!$E$16</c:f>
              <c:numCache>
                <c:formatCode>0.00E+00</c:formatCode>
                <c:ptCount val="1"/>
                <c:pt idx="0">
                  <c:v>79759295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008B98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7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cat>
            <c:numRef>
              <c:f>Pneumo!$R$4:$R$24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Pneumo!$U$4:$U$24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8</c:v>
                </c:pt>
                <c:pt idx="6">
                  <c:v>18</c:v>
                </c:pt>
                <c:pt idx="7">
                  <c:v>23</c:v>
                </c:pt>
                <c:pt idx="8">
                  <c:v>32</c:v>
                </c:pt>
                <c:pt idx="9">
                  <c:v>48</c:v>
                </c:pt>
                <c:pt idx="10">
                  <c:v>59</c:v>
                </c:pt>
                <c:pt idx="11">
                  <c:v>77</c:v>
                </c:pt>
                <c:pt idx="12">
                  <c:v>92</c:v>
                </c:pt>
                <c:pt idx="13">
                  <c:v>109</c:v>
                </c:pt>
                <c:pt idx="14">
                  <c:v>125</c:v>
                </c:pt>
                <c:pt idx="15">
                  <c:v>135</c:v>
                </c:pt>
                <c:pt idx="16">
                  <c:v>146</c:v>
                </c:pt>
                <c:pt idx="17">
                  <c:v>151</c:v>
                </c:pt>
                <c:pt idx="18">
                  <c:v>159</c:v>
                </c:pt>
                <c:pt idx="19">
                  <c:v>161</c:v>
                </c:pt>
                <c:pt idx="20">
                  <c:v>162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2836144"/>
        <c:axId val="472833792"/>
      </c:lineChart>
      <c:catAx>
        <c:axId val="47283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72833792"/>
        <c:crosses val="autoZero"/>
        <c:auto val="1"/>
        <c:lblAlgn val="ctr"/>
        <c:lblOffset val="100"/>
        <c:noMultiLvlLbl val="0"/>
      </c:catAx>
      <c:valAx>
        <c:axId val="472833792"/>
        <c:scaling>
          <c:orientation val="minMax"/>
          <c:max val="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728361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solidFill>
              <a:schemeClr val="accent5">
                <a:lumMod val="50000"/>
              </a:schemeClr>
            </a:solidFill>
          </c:spPr>
          <c:explosion val="3"/>
          <c:dPt>
            <c:idx val="0"/>
            <c:bubble3D val="0"/>
            <c:explosion val="0"/>
            <c:spPr>
              <a:solidFill>
                <a:srgbClr val="00BED2"/>
              </a:solidFill>
            </c:spPr>
          </c:dPt>
          <c:dPt>
            <c:idx val="1"/>
            <c:bubble3D val="0"/>
            <c:explosion val="0"/>
            <c:spPr>
              <a:solidFill>
                <a:srgbClr val="005A64"/>
              </a:solidFill>
            </c:spPr>
          </c:dPt>
          <c:dPt>
            <c:idx val="2"/>
            <c:bubble3D val="0"/>
            <c:explosion val="0"/>
            <c:spPr>
              <a:solidFill>
                <a:srgbClr val="9BF5FF"/>
              </a:solidFill>
            </c:spPr>
          </c:dPt>
          <c:dPt>
            <c:idx val="3"/>
            <c:bubble3D val="0"/>
            <c:explosion val="0"/>
            <c:spPr>
              <a:solidFill>
                <a:srgbClr val="008896"/>
              </a:solidFill>
            </c:spPr>
          </c:dPt>
          <c:dLbls>
            <c:dLbl>
              <c:idx val="0"/>
              <c:layout>
                <c:manualLayout>
                  <c:x val="0.20046270778652669"/>
                  <c:y val="0.16230425681692098"/>
                </c:manualLayout>
              </c:layout>
              <c:tx>
                <c:rich>
                  <a:bodyPr/>
                  <a:lstStyle/>
                  <a:p>
                    <a:fld id="{3B2641A5-ED39-49F7-B30A-13E515E842D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fld id="{473B0AD9-E5E8-405F-9945-ECFD705C84D2}" type="CELLRANGE">
                      <a:rPr lang="en-US"/>
                      <a:pPr/>
                      <a:t>[CELLRANGE]</a:t>
                    </a:fld>
                    <a:r>
                      <a:rPr lang="en-US"/>
                      <a:t> countries</a:t>
                    </a:r>
                    <a:endParaRPr lang="en-US" baseline="0"/>
                  </a:p>
                  <a:p>
                    <a:fld id="{6C0E8B91-6834-41DC-93A9-A7126C974F7C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5608382545931759"/>
                  <c:y val="4.863238120989760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F2AFFBBD-A253-4F08-872E-ECE6E93529C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7F5572E0-F004-4ACC-ADAD-91184BCC45C8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countries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3BEF4AB7-72CA-4DE2-82F5-363EEF0E25D1}" type="PERCENTAG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75196850393699"/>
                      <c:h val="0.2161896725609121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0.13205468066491688"/>
                  <c:y val="-0.15877633413052497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FF7B4611-5629-4389-B51F-00D558EFE50D}" type="CATEGORYNAME">
                      <a:rPr lang="en-US" sz="1400" b="1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r>
                      <a:rPr lang="en-US" sz="1400" b="1"/>
                      <a:t/>
                    </a:r>
                    <a:br>
                      <a:rPr lang="en-US" sz="1400" b="1"/>
                    </a:br>
                    <a:fld id="{EB180111-202D-47BC-96C9-E4D6AB6B8AB2}" type="CELLRANGE">
                      <a:rPr lang="en-US" sz="1400" b="1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sz="1400" b="1" baseline="0"/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A38A1FA6-597D-41C4-B831-E79752AEDF8C}" type="PERCENTAGE">
                      <a:rPr lang="en-US" sz="1400" b="1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(Pneumo!$N$4,Pneumo!$N$6:$N$8)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(Pneumo!$P$4,Pneumo!$P$6:$P$8)</c:f>
              <c:numCache>
                <c:formatCode>0.0%</c:formatCode>
                <c:ptCount val="4"/>
                <c:pt idx="0">
                  <c:v>0.70618556701030932</c:v>
                </c:pt>
                <c:pt idx="1">
                  <c:v>0.10309278350515463</c:v>
                </c:pt>
                <c:pt idx="2">
                  <c:v>0.19072164948453607</c:v>
                </c:pt>
                <c:pt idx="3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'PCV Global'!$R$2:$R$5</c15:f>
                <c15:dlblRangeCache>
                  <c:ptCount val="4"/>
                  <c:pt idx="0">
                    <c:v>137</c:v>
                  </c:pt>
                  <c:pt idx="1">
                    <c:v>20</c:v>
                  </c:pt>
                  <c:pt idx="2">
                    <c:v>37</c:v>
                  </c:pt>
                  <c:pt idx="3">
                    <c:v>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6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6038604778892343"/>
                  <c:y val="0.1126764544085630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DCEDA3CF-ACBC-4404-8C1D-AF590CE83B54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4674364969549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PCV_Charts!$F$14</c15:f>
                      <c15:dlblFieldTableCache>
                        <c:ptCount val="1"/>
                        <c:pt idx="0">
                          <c:v>54.4</c:v>
                        </c:pt>
                      </c15:dlblFieldTableCache>
                    </c15:dlblFTEntry>
                    <c15:dlblFTEntry>
                      <c15:txfldGUID>{DCEDA3CF-ACBC-4404-8C1D-AF590CE83B54}</c15:txfldGUID>
                      <c15:f>PCV_Charts!$D$21</c15:f>
                      <c15:dlblFieldTableCache>
                        <c:ptCount val="1"/>
                        <c:pt idx="0">
                          <c:v>40%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18713760243237326"/>
                  <c:y val="-0.1264745326017196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3BBA9E4-ABCC-4B4F-BDB8-A959CEB48DDA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85034086497984"/>
                      <c:h val="0.21304519439510558"/>
                    </c:manualLayout>
                  </c15:layout>
                  <c15:dlblFieldTable>
                    <c15:dlblFTEntry>
                      <c15:txfldGUID>{86F1B1D8-4BA3-4FA6-851E-B2D1A4D958A5}</c15:txfldGUID>
                      <c15:f>PCV_Charts!$F$15</c15:f>
                      <c15:dlblFieldTableCache>
                        <c:ptCount val="1"/>
                        <c:pt idx="0">
                          <c:v>80.7</c:v>
                        </c:pt>
                      </c15:dlblFieldTableCache>
                    </c15:dlblFTEntry>
                    <c15:dlblFTEntry>
                      <c15:txfldGUID>{73BBA9E4-ABCC-4B4F-BDB8-A959CEB48DDA}</c15:txfldGUID>
                      <c15:f>PCV_Charts!$D$22</c15:f>
                      <c15:dlblFieldTableCache>
                        <c:ptCount val="1"/>
                        <c:pt idx="0">
                          <c:v>60%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PCV_Charts!$C$14:$C$15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PCV_Charts!$D$14:$D$15</c:f>
              <c:numCache>
                <c:formatCode>0.00E+00</c:formatCode>
                <c:ptCount val="2"/>
                <c:pt idx="0">
                  <c:v>54384870.594159991</c:v>
                </c:pt>
                <c:pt idx="1">
                  <c:v>80651835.40583995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PCV_Charts!$F$14:$F$15</c15:f>
                <c15:dlblRangeCache>
                  <c:ptCount val="2"/>
                  <c:pt idx="0">
                    <c:v>54.4</c:v>
                  </c:pt>
                  <c:pt idx="1">
                    <c:v>80.7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8008001307686511"/>
                  <c:y val="-6.4830095616378322E-3"/>
                </c:manualLayout>
              </c:layout>
              <c:tx>
                <c:rich>
                  <a:bodyPr/>
                  <a:lstStyle/>
                  <a:p>
                    <a:fld id="{33717336-4564-4017-8BF0-9B9C18F49F2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/>
                      <a:t>[CELLREF]</a:t>
                    </a:fld>
                    <a:r>
                      <a:rPr lang="en-US" baseline="0"/>
                      <a:t> million</a:t>
                    </a:r>
                  </a:p>
                  <a:p>
                    <a:fld id="{3B379C9F-A790-4F7E-996F-713C7FEDE17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4517702068295"/>
                      <c:h val="0.17604104993092559"/>
                    </c:manualLayout>
                  </c15:layout>
                  <c15:dlblFieldTable>
                    <c15:dlblFTEntry>
                      <c15:txfldGUID>{DABE21D8-A72B-45DA-B1B6-C160F3B08F6D}</c15:txfldGUID>
                      <c15:f>PCV_Charts!$F$16</c15:f>
                      <c15:dlblFieldTableCache>
                        <c:ptCount val="1"/>
                        <c:pt idx="0">
                          <c:v>68.5</c:v>
                        </c:pt>
                      </c15:dlblFieldTableCache>
                    </c15:dlblFTEntry>
                    <c15:dlblFTEntry>
                      <c15:txfldGUID>{3B379C9F-A790-4F7E-996F-713C7FEDE17E}</c15:txfldGUID>
                      <c15:f>PCV_Charts!$D$23</c15:f>
                      <c15:dlblFieldTableCache>
                        <c:ptCount val="1"/>
                        <c:pt idx="0">
                          <c:v>51%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967547736231019"/>
                  <c:y val="1.2475641366321217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4B39D3A-1A80-4E00-B3EB-E4D90D8A890B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49500461637472"/>
                      <c:h val="0.24829780935464768"/>
                    </c:manualLayout>
                  </c15:layout>
                  <c15:dlblFieldTable>
                    <c15:dlblFTEntry>
                      <c15:txfldGUID>{E1FE4C13-D3CB-47BF-8E42-C4DE28AADCEB}</c15:txfldGUID>
                      <c15:f>PCV_Charts!$F$17</c15:f>
                      <c15:dlblFieldTableCache>
                        <c:ptCount val="1"/>
                        <c:pt idx="0">
                          <c:v>66.6</c:v>
                        </c:pt>
                      </c15:dlblFieldTableCache>
                    </c15:dlblFTEntry>
                    <c15:dlblFTEntry>
                      <c15:txfldGUID>{D4B39D3A-1A80-4E00-B3EB-E4D90D8A890B}</c15:txfldGUID>
                      <c15:f>PCV_Charts!$D$24</c15:f>
                      <c15:dlblFieldTableCache>
                        <c:ptCount val="1"/>
                        <c:pt idx="0">
                          <c:v>49%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PCV_Charts!$C$16:$C$17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PCV_Charts!$D$16:$D$17</c:f>
              <c:numCache>
                <c:formatCode>0.00E+00</c:formatCode>
                <c:ptCount val="2"/>
                <c:pt idx="0">
                  <c:v>68466151.305999994</c:v>
                </c:pt>
                <c:pt idx="1">
                  <c:v>66570554.693999946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008B98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7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cat>
            <c:numRef>
              <c:f>Pneumo!$R$4:$R$24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Pneumo!$X$4:$X$24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3</c:v>
                </c:pt>
                <c:pt idx="11">
                  <c:v>15</c:v>
                </c:pt>
                <c:pt idx="12">
                  <c:v>24</c:v>
                </c:pt>
                <c:pt idx="13">
                  <c:v>38</c:v>
                </c:pt>
                <c:pt idx="14">
                  <c:v>46</c:v>
                </c:pt>
                <c:pt idx="15">
                  <c:v>54</c:v>
                </c:pt>
                <c:pt idx="16">
                  <c:v>59</c:v>
                </c:pt>
                <c:pt idx="17">
                  <c:v>62</c:v>
                </c:pt>
                <c:pt idx="18">
                  <c:v>65</c:v>
                </c:pt>
                <c:pt idx="19">
                  <c:v>67</c:v>
                </c:pt>
                <c:pt idx="20">
                  <c:v>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499376"/>
        <c:axId val="374498200"/>
      </c:lineChart>
      <c:catAx>
        <c:axId val="37449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4498200"/>
        <c:crosses val="autoZero"/>
        <c:auto val="1"/>
        <c:lblAlgn val="ctr"/>
        <c:lblOffset val="100"/>
        <c:noMultiLvlLbl val="0"/>
      </c:catAx>
      <c:valAx>
        <c:axId val="374498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44993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3"/>
          <c:dPt>
            <c:idx val="0"/>
            <c:bubble3D val="0"/>
            <c:explosion val="0"/>
            <c:spPr>
              <a:solidFill>
                <a:srgbClr val="03BED2"/>
              </a:solidFill>
            </c:spPr>
          </c:dPt>
          <c:dPt>
            <c:idx val="1"/>
            <c:bubble3D val="0"/>
            <c:explosion val="0"/>
            <c:spPr>
              <a:solidFill>
                <a:srgbClr val="005A64"/>
              </a:solidFill>
            </c:spPr>
          </c:dPt>
          <c:dPt>
            <c:idx val="2"/>
            <c:bubble3D val="0"/>
            <c:explosion val="0"/>
            <c:spPr>
              <a:solidFill>
                <a:srgbClr val="9BF5FF"/>
              </a:solidFill>
            </c:spPr>
          </c:dPt>
          <c:dPt>
            <c:idx val="3"/>
            <c:bubble3D val="0"/>
            <c:explosion val="0"/>
            <c:spPr>
              <a:solidFill>
                <a:srgbClr val="008896"/>
              </a:solidFill>
            </c:spPr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8902241907261591"/>
                  <c:y val="-0.25958436478743896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82005C1-F8CC-4C1A-A150-812AA6392DF8}" type="CATEGORYNAM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978F554-7744-4072-B4CB-0F75CBF913D3}" type="CELLRAN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/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A6675D2-3F28-4045-BECA-0EC56B0D250E}" type="PERCENTA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0.13740791776027997"/>
                  <c:y val="9.5966606527647588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8C5DF817-17B3-4671-A8D1-FBA9F810423B}" type="CATEGORYNAME">
                      <a:rPr lang="en-US">
                        <a:solidFill>
                          <a:schemeClr val="bg1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1401E27A-98B3-41F5-9215-9B6CB2E67831}" type="CELLRANGE">
                      <a:rPr lang="en-US">
                        <a:solidFill>
                          <a:schemeClr val="bg1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9C625D9-412A-4C11-A10D-FCC96B6A449A}" type="PERCENTAGE">
                      <a:rPr lang="en-US">
                        <a:solidFill>
                          <a:schemeClr val="bg1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015977690288715"/>
                      <c:h val="0.20788928359976316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9.2055008748906389E-2"/>
                  <c:y val="0.22137510897283488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41D315C-99D6-4AF4-90E0-9BF905D00808}" type="CATEGORYNAM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56425B39-7CF1-4CD4-9F52-700BE6646B26}" type="CELLRAN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/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A83EA90-4FC9-47E5-B7C7-D004EB0AD100}" type="PERCENTA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0.25460050306211712"/>
                  <c:y val="9.7123738751128574E-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fld id="{273DE6C2-EF79-4DB2-9F24-48E022A3F98D}" type="CELLREF">
                      <a:rPr lang="en-US"/>
                      <a:pPr>
                        <a:defRPr sz="1400" b="1"/>
                      </a:pPr>
                      <a:t>[CELLREF]</a:t>
                    </a:fld>
                    <a:r>
                      <a:rPr lang="en-US" dirty="0"/>
                      <a:t> </a:t>
                    </a:r>
                  </a:p>
                  <a:p>
                    <a:pPr>
                      <a:defRPr sz="1400" b="1"/>
                    </a:pPr>
                    <a:fld id="{F737E8C1-B3E8-4948-B83F-200BAEF87AF8}" type="CELLREF">
                      <a:rPr lang="en-US"/>
                      <a:pPr>
                        <a:defRPr sz="1400" b="1"/>
                      </a:pPr>
                      <a:t>[CELLREF]</a:t>
                    </a:fld>
                    <a:r>
                      <a:rPr lang="en-US" dirty="0"/>
                      <a:t> countries</a:t>
                    </a:r>
                  </a:p>
                  <a:p>
                    <a:pPr>
                      <a:defRPr sz="1400" b="1"/>
                    </a:pPr>
                    <a:fld id="{613674EC-DE3D-4844-A275-27C2A0D972DC}" type="PERCENTAGE">
                      <a:rPr lang="en-US"/>
                      <a:pPr>
                        <a:defRPr sz="14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212500000000001"/>
                      <c:h val="0.27987467929741461"/>
                    </c:manualLayout>
                  </c15:layout>
                  <c15:dlblFieldTable>
                    <c15:dlblFTEntry>
                      <c15:txfldGUID>{273DE6C2-EF79-4DB2-9F24-48E022A3F98D}</c15:txfldGUID>
                      <c15:f>'PCV GAVI'!$Q$6</c15:f>
                      <c15:dlblFieldTableCache>
                        <c:ptCount val="1"/>
                        <c:pt idx="0">
                          <c:v>Gavi Approved/Approved with Clarification</c:v>
                        </c:pt>
                      </c15:dlblFieldTableCache>
                    </c15:dlblFTEntry>
                    <c15:dlblFTEntry>
                      <c15:txfldGUID>{F737E8C1-B3E8-4948-B83F-200BAEF87AF8}</c15:txfldGUID>
                      <c15:f>'PCV GAVI'!$R$6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(Pneumo!$K$4,Pneumo!$K$6:$K$9)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(Pneumo!$M$4,Pneumo!$M$6:$M$9)</c:f>
              <c:numCache>
                <c:formatCode>0.0%</c:formatCode>
                <c:ptCount val="5"/>
                <c:pt idx="0">
                  <c:v>0.75342465753424659</c:v>
                </c:pt>
                <c:pt idx="1">
                  <c:v>9.5890410958904104E-2</c:v>
                </c:pt>
                <c:pt idx="2">
                  <c:v>0.1095890410958904</c:v>
                </c:pt>
                <c:pt idx="3">
                  <c:v>4.1095890410958902E-2</c:v>
                </c:pt>
                <c:pt idx="4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'PCV GAVI'!$R$3:$R$7</c15:f>
                <c15:dlblRangeCache>
                  <c:ptCount val="5"/>
                  <c:pt idx="0">
                    <c:v>55</c:v>
                  </c:pt>
                  <c:pt idx="1">
                    <c:v>7</c:v>
                  </c:pt>
                  <c:pt idx="2">
                    <c:v>8</c:v>
                  </c:pt>
                  <c:pt idx="3">
                    <c:v>3</c:v>
                  </c:pt>
                  <c:pt idx="4">
                    <c:v>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91727241259952"/>
          <c:y val="9.4044008391618597E-2"/>
          <c:w val="0.83653510600894521"/>
          <c:h val="0.70359236389972224"/>
        </c:manualLayout>
      </c:layout>
      <c:lineChart>
        <c:grouping val="standard"/>
        <c:varyColors val="0"/>
        <c:ser>
          <c:idx val="0"/>
          <c:order val="0"/>
          <c:tx>
            <c:v>Hib HIC</c:v>
          </c:tx>
          <c:spPr>
            <a:ln w="38100">
              <a:solidFill>
                <a:srgbClr val="FF93B7"/>
              </a:solidFill>
            </a:ln>
          </c:spPr>
          <c:marker>
            <c:spPr>
              <a:solidFill>
                <a:srgbClr val="FF93B7"/>
              </a:solidFill>
              <a:ln>
                <a:solidFill>
                  <a:srgbClr val="FF93B7"/>
                </a:solidFill>
              </a:ln>
            </c:spPr>
          </c:marker>
          <c:cat>
            <c:numRef>
              <c:f>Graphs!$B$9:$AB$9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Graphs!$B$12:$AB$12</c:f>
              <c:numCache>
                <c:formatCode>0%</c:formatCode>
                <c:ptCount val="27"/>
                <c:pt idx="0">
                  <c:v>1.8181818181818181E-2</c:v>
                </c:pt>
                <c:pt idx="1">
                  <c:v>9.0909090909090912E-2</c:v>
                </c:pt>
                <c:pt idx="2">
                  <c:v>9.0909090909090912E-2</c:v>
                </c:pt>
                <c:pt idx="3">
                  <c:v>0.2</c:v>
                </c:pt>
                <c:pt idx="4">
                  <c:v>0.25454545454545452</c:v>
                </c:pt>
                <c:pt idx="5">
                  <c:v>0.36363636363636365</c:v>
                </c:pt>
                <c:pt idx="6">
                  <c:v>0.36363636363636365</c:v>
                </c:pt>
                <c:pt idx="7">
                  <c:v>0.43636363636363634</c:v>
                </c:pt>
                <c:pt idx="8">
                  <c:v>0.43636363636363634</c:v>
                </c:pt>
                <c:pt idx="9">
                  <c:v>0.50909090909090904</c:v>
                </c:pt>
                <c:pt idx="10">
                  <c:v>0.58181818181818179</c:v>
                </c:pt>
                <c:pt idx="11">
                  <c:v>0.70909090909090911</c:v>
                </c:pt>
                <c:pt idx="12">
                  <c:v>0.76363636363636367</c:v>
                </c:pt>
                <c:pt idx="13">
                  <c:v>0.83636363636363631</c:v>
                </c:pt>
                <c:pt idx="14">
                  <c:v>0.83636363636363631</c:v>
                </c:pt>
                <c:pt idx="15">
                  <c:v>0.8545454545454545</c:v>
                </c:pt>
                <c:pt idx="16">
                  <c:v>0.87272727272727268</c:v>
                </c:pt>
                <c:pt idx="17">
                  <c:v>0.87272727272727268</c:v>
                </c:pt>
                <c:pt idx="18">
                  <c:v>0.89090909090909087</c:v>
                </c:pt>
                <c:pt idx="19">
                  <c:v>0.89090909090909087</c:v>
                </c:pt>
                <c:pt idx="20">
                  <c:v>0.89090909090909087</c:v>
                </c:pt>
                <c:pt idx="21">
                  <c:v>0.89090909090909087</c:v>
                </c:pt>
                <c:pt idx="22">
                  <c:v>0.94545454545454544</c:v>
                </c:pt>
                <c:pt idx="23">
                  <c:v>0.94545454545454544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v>Hib UMIC non-Gavi</c:v>
          </c:tx>
          <c:spPr>
            <a:ln w="38100">
              <a:solidFill>
                <a:srgbClr val="F60052"/>
              </a:solidFill>
            </a:ln>
          </c:spPr>
          <c:marker>
            <c:spPr>
              <a:solidFill>
                <a:srgbClr val="F60052"/>
              </a:solidFill>
              <a:ln>
                <a:solidFill>
                  <a:srgbClr val="F60052"/>
                </a:solidFill>
              </a:ln>
            </c:spPr>
          </c:marker>
          <c:cat>
            <c:numRef>
              <c:f>Graphs!$B$9:$AB$9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Graphs!$B$13:$AB$13</c:f>
              <c:numCache>
                <c:formatCode>0%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3.9215686274509803E-2</c:v>
                </c:pt>
                <c:pt idx="9">
                  <c:v>0.11764705882352941</c:v>
                </c:pt>
                <c:pt idx="10">
                  <c:v>0.19607843137254902</c:v>
                </c:pt>
                <c:pt idx="11">
                  <c:v>0.25490196078431371</c:v>
                </c:pt>
                <c:pt idx="12">
                  <c:v>0.29411764705882354</c:v>
                </c:pt>
                <c:pt idx="13">
                  <c:v>0.35294117647058826</c:v>
                </c:pt>
                <c:pt idx="14">
                  <c:v>0.43137254901960786</c:v>
                </c:pt>
                <c:pt idx="15">
                  <c:v>0.43137254901960786</c:v>
                </c:pt>
                <c:pt idx="16">
                  <c:v>0.49019607843137253</c:v>
                </c:pt>
                <c:pt idx="17">
                  <c:v>0.58823529411764708</c:v>
                </c:pt>
                <c:pt idx="18">
                  <c:v>0.60784313725490191</c:v>
                </c:pt>
                <c:pt idx="19">
                  <c:v>0.68627450980392157</c:v>
                </c:pt>
                <c:pt idx="20">
                  <c:v>0.74509803921568629</c:v>
                </c:pt>
                <c:pt idx="21">
                  <c:v>0.84313725490196079</c:v>
                </c:pt>
                <c:pt idx="22">
                  <c:v>0.88235294117647056</c:v>
                </c:pt>
                <c:pt idx="23">
                  <c:v>0.92156862745098034</c:v>
                </c:pt>
                <c:pt idx="24">
                  <c:v>0.92156862745098034</c:v>
                </c:pt>
                <c:pt idx="25">
                  <c:v>0.94117647058823528</c:v>
                </c:pt>
                <c:pt idx="26">
                  <c:v>0.94117647058823528</c:v>
                </c:pt>
              </c:numCache>
            </c:numRef>
          </c:val>
          <c:smooth val="0"/>
        </c:ser>
        <c:ser>
          <c:idx val="2"/>
          <c:order val="2"/>
          <c:tx>
            <c:v>Hib LMIC non-Gavi</c:v>
          </c:tx>
          <c:spPr>
            <a:ln w="38100">
              <a:solidFill>
                <a:srgbClr val="FF3377"/>
              </a:solidFill>
            </a:ln>
          </c:spPr>
          <c:marker>
            <c:spPr>
              <a:solidFill>
                <a:srgbClr val="FF3377"/>
              </a:solidFill>
              <a:ln>
                <a:solidFill>
                  <a:srgbClr val="FF3377"/>
                </a:solidFill>
              </a:ln>
            </c:spPr>
          </c:marker>
          <c:cat>
            <c:numRef>
              <c:f>Graphs!$B$9:$AB$9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Graphs!$B$14:$AB$14</c:f>
              <c:numCache>
                <c:formatCode>0%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8.3333333333333329E-2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8.3333333333333329E-2</c:v>
                </c:pt>
                <c:pt idx="11">
                  <c:v>8.3333333333333329E-2</c:v>
                </c:pt>
                <c:pt idx="12">
                  <c:v>0.16666666666666666</c:v>
                </c:pt>
                <c:pt idx="13">
                  <c:v>0.33333333333333331</c:v>
                </c:pt>
                <c:pt idx="14">
                  <c:v>0.33333333333333331</c:v>
                </c:pt>
                <c:pt idx="15">
                  <c:v>0.33333333333333331</c:v>
                </c:pt>
                <c:pt idx="16">
                  <c:v>0.41666666666666669</c:v>
                </c:pt>
                <c:pt idx="17">
                  <c:v>0.41666666666666669</c:v>
                </c:pt>
                <c:pt idx="18">
                  <c:v>0.58333333333333337</c:v>
                </c:pt>
                <c:pt idx="19">
                  <c:v>0.58333333333333337</c:v>
                </c:pt>
                <c:pt idx="20">
                  <c:v>0.66666666666666663</c:v>
                </c:pt>
                <c:pt idx="21">
                  <c:v>0.75</c:v>
                </c:pt>
                <c:pt idx="22">
                  <c:v>0.91666666666666663</c:v>
                </c:pt>
                <c:pt idx="23">
                  <c:v>0.91666666666666663</c:v>
                </c:pt>
                <c:pt idx="24">
                  <c:v>0.91666666666666663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v>Hib Gavi</c:v>
          </c:tx>
          <c:spPr>
            <a:ln w="38100">
              <a:solidFill>
                <a:srgbClr val="990033"/>
              </a:solidFill>
            </a:ln>
          </c:spPr>
          <c:marker>
            <c:spPr>
              <a:ln>
                <a:solidFill>
                  <a:srgbClr val="990033"/>
                </a:solidFill>
              </a:ln>
            </c:spPr>
          </c:marker>
          <c:cat>
            <c:numRef>
              <c:f>Graphs!$B$9:$AB$9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Graphs!$B$15:$AB$15</c:f>
              <c:numCache>
                <c:formatCode>0%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1.3698630136986301E-2</c:v>
                </c:pt>
                <c:pt idx="9">
                  <c:v>1.3698630136986301E-2</c:v>
                </c:pt>
                <c:pt idx="10">
                  <c:v>5.4794520547945202E-2</c:v>
                </c:pt>
                <c:pt idx="11">
                  <c:v>6.8493150684931503E-2</c:v>
                </c:pt>
                <c:pt idx="12">
                  <c:v>9.5890410958904104E-2</c:v>
                </c:pt>
                <c:pt idx="13">
                  <c:v>0.15068493150684931</c:v>
                </c:pt>
                <c:pt idx="14">
                  <c:v>0.15068493150684931</c:v>
                </c:pt>
                <c:pt idx="15">
                  <c:v>0.17808219178082191</c:v>
                </c:pt>
                <c:pt idx="16">
                  <c:v>0.21917808219178081</c:v>
                </c:pt>
                <c:pt idx="17">
                  <c:v>0.26027397260273971</c:v>
                </c:pt>
                <c:pt idx="18">
                  <c:v>0.31506849315068491</c:v>
                </c:pt>
                <c:pt idx="19">
                  <c:v>0.56164383561643838</c:v>
                </c:pt>
                <c:pt idx="20">
                  <c:v>0.80821917808219179</c:v>
                </c:pt>
                <c:pt idx="21">
                  <c:v>0.84931506849315064</c:v>
                </c:pt>
                <c:pt idx="22">
                  <c:v>0.87671232876712324</c:v>
                </c:pt>
                <c:pt idx="23">
                  <c:v>0.9452054794520548</c:v>
                </c:pt>
                <c:pt idx="24">
                  <c:v>0.98630136986301364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640072"/>
        <c:axId val="626638896"/>
      </c:lineChart>
      <c:catAx>
        <c:axId val="626640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Years since first introduction (1989)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3393110236220478"/>
              <c:y val="0.8733099663217772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626638896"/>
        <c:crosses val="autoZero"/>
        <c:auto val="1"/>
        <c:lblAlgn val="ctr"/>
        <c:lblOffset val="100"/>
        <c:noMultiLvlLbl val="0"/>
      </c:catAx>
      <c:valAx>
        <c:axId val="62663889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en-US" sz="1000" b="1" i="0" baseline="0"/>
                  <a:t>Percentage of countries that have</a:t>
                </a:r>
                <a:endParaRPr lang="en-US" sz="1000"/>
              </a:p>
              <a:p>
                <a:pPr>
                  <a:defRPr sz="1200" b="1"/>
                </a:pPr>
                <a:r>
                  <a:rPr lang="en-US" sz="1000" b="1" i="0" baseline="0"/>
                  <a:t> universally introduced Hib vaccine</a:t>
                </a:r>
                <a:endParaRPr lang="en-US" sz="1000"/>
              </a:p>
            </c:rich>
          </c:tx>
          <c:layout>
            <c:manualLayout>
              <c:xMode val="edge"/>
              <c:yMode val="edge"/>
              <c:x val="1.7418772809162097E-2"/>
              <c:y val="0.28124434496981243"/>
            </c:manualLayout>
          </c:layout>
          <c:overlay val="0"/>
        </c:title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2664007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9043011037761695"/>
                  <c:y val="0.1524460030862038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56FAAF0-75E5-4797-8D21-9959B589F25A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07003543748951"/>
                      <c:h val="0.20788928359976316"/>
                    </c:manualLayout>
                  </c15:layout>
                  <c15:dlblFieldTable>
                    <c15:dlblFTEntry>
                      <c15:txfldGUID>{AA110E0F-4F5B-4EB1-A212-1940F933CAE8}</c15:txfldGUID>
                      <c15:f>PCV_Charts!$G$14</c15:f>
                      <c15:dlblFieldTableCache>
                        <c:ptCount val="1"/>
                        <c:pt idx="0">
                          <c:v>29.6</c:v>
                        </c:pt>
                      </c15:dlblFieldTableCache>
                    </c15:dlblFTEntry>
                    <c15:dlblFTEntry>
                      <c15:txfldGUID>{A56FAAF0-75E5-4797-8D21-9959B589F25A}</c15:txfldGUID>
                      <c15:f>PCV_Charts!$E$21</c15:f>
                      <c15:dlblFieldTableCache>
                        <c:ptCount val="1"/>
                        <c:pt idx="0">
                          <c:v>37%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5712505633765475"/>
                  <c:y val="-0.15053441366010431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842A224-F331-447D-805C-5207AC0766EC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11672278338945"/>
                      <c:h val="0.17581902506414052"/>
                    </c:manualLayout>
                  </c15:layout>
                  <c15:dlblFieldTable>
                    <c15:dlblFTEntry>
                      <c15:txfldGUID>{5907C7FE-8150-4267-89C0-DF95BB72F278}</c15:txfldGUID>
                      <c15:f>PCV_Charts!$G$15</c15:f>
                      <c15:dlblFieldTableCache>
                        <c:ptCount val="1"/>
                        <c:pt idx="0">
                          <c:v>50.1</c:v>
                        </c:pt>
                      </c15:dlblFieldTableCache>
                    </c15:dlblFTEntry>
                    <c15:dlblFTEntry>
                      <c15:txfldGUID>{7842A224-F331-447D-805C-5207AC0766EC}</c15:txfldGUID>
                      <c15:f>PCV_Charts!$E$22</c15:f>
                      <c15:dlblFieldTableCache>
                        <c:ptCount val="1"/>
                        <c:pt idx="0">
                          <c:v>62%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PCV_Charts!$C$14:$C$15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PCV_Charts!$E$14:$E$15</c:f>
              <c:numCache>
                <c:formatCode>0.00E+00</c:formatCode>
                <c:ptCount val="2"/>
                <c:pt idx="0">
                  <c:v>29619968.509560011</c:v>
                </c:pt>
                <c:pt idx="1">
                  <c:v>50139326.490439944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Access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6335090853814793"/>
                  <c:y val="-6.2686574702140009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74D26FC6-8832-40AE-BAF3-59C587F219B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E41C8E86-C87B-4B13-9D82-720670BC7747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EF2E5E37-7749-4D38-B711-2D3A144BCE75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443751282786"/>
                      <c:h val="0.20272346618306814"/>
                    </c:manualLayout>
                  </c15:layout>
                  <c15:dlblFieldTable>
                    <c15:dlblFTEntry>
                      <c15:txfldGUID>{E41C8E86-C87B-4B13-9D82-720670BC7747}</c15:txfldGUID>
                      <c15:f>PCV_Charts!$G$16</c15:f>
                      <c15:dlblFieldTableCache>
                        <c:ptCount val="1"/>
                        <c:pt idx="0">
                          <c:v>40.3</c:v>
                        </c:pt>
                      </c15:dlblFieldTableCache>
                    </c15:dlblFTEntry>
                    <c15:dlblFTEntry>
                      <c15:txfldGUID>{EF2E5E37-7749-4D38-B711-2D3A144BCE75}</c15:txfldGUID>
                      <c15:f>PCV_Charts!$E$23</c15:f>
                      <c15:dlblFieldTableCache>
                        <c:ptCount val="1"/>
                        <c:pt idx="0">
                          <c:v>50%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6892853095068552"/>
                  <c:y val="8.3910054094037539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711D476-30D7-41FC-BD1D-E5A148B963E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0C3B1211-01FE-4804-85AA-40834CB97732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54276A0-385E-4447-8A92-B013606B75D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65605228663443"/>
                      <c:h val="0.20011841326228536"/>
                    </c:manualLayout>
                  </c15:layout>
                  <c15:dlblFieldTable>
                    <c15:dlblFTEntry>
                      <c15:txfldGUID>{0C3B1211-01FE-4804-85AA-40834CB97732}</c15:txfldGUID>
                      <c15:f>PCV_Charts!$G$17</c15:f>
                      <c15:dlblFieldTableCache>
                        <c:ptCount val="1"/>
                        <c:pt idx="0">
                          <c:v>39.5</c:v>
                        </c:pt>
                      </c15:dlblFieldTableCache>
                    </c15:dlblFTEntry>
                    <c15:dlblFTEntry>
                      <c15:txfldGUID>{754276A0-385E-4447-8A92-B013606B75DB}</c15:txfldGUID>
                      <c15:f>PCV_Charts!$E$24</c15:f>
                      <c15:dlblFieldTableCache>
                        <c:ptCount val="1"/>
                        <c:pt idx="0">
                          <c:v>49%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PCV_Charts!$C$16:$C$17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PCV_Charts!$E$16:$E$17</c:f>
              <c:numCache>
                <c:formatCode>0.00E+00</c:formatCode>
                <c:ptCount val="2"/>
                <c:pt idx="0">
                  <c:v>40295202.166000001</c:v>
                </c:pt>
                <c:pt idx="1">
                  <c:v>39464092.833999954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C98F02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7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cat>
            <c:numRef>
              <c:f>Rota!$S$4:$S$24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Rota!$V$4:$V$24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23</c:v>
                </c:pt>
                <c:pt idx="10">
                  <c:v>29</c:v>
                </c:pt>
                <c:pt idx="11">
                  <c:v>31</c:v>
                </c:pt>
                <c:pt idx="12">
                  <c:v>44</c:v>
                </c:pt>
                <c:pt idx="13">
                  <c:v>56</c:v>
                </c:pt>
                <c:pt idx="14">
                  <c:v>77</c:v>
                </c:pt>
                <c:pt idx="15">
                  <c:v>86</c:v>
                </c:pt>
                <c:pt idx="16">
                  <c:v>96</c:v>
                </c:pt>
                <c:pt idx="17">
                  <c:v>103</c:v>
                </c:pt>
                <c:pt idx="18">
                  <c:v>110</c:v>
                </c:pt>
                <c:pt idx="19">
                  <c:v>113</c:v>
                </c:pt>
                <c:pt idx="20">
                  <c:v>119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4498984"/>
        <c:axId val="374499768"/>
      </c:lineChart>
      <c:catAx>
        <c:axId val="37449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4499768"/>
        <c:crosses val="autoZero"/>
        <c:auto val="1"/>
        <c:lblAlgn val="ctr"/>
        <c:lblOffset val="100"/>
        <c:noMultiLvlLbl val="0"/>
      </c:catAx>
      <c:valAx>
        <c:axId val="374499768"/>
        <c:scaling>
          <c:orientation val="minMax"/>
          <c:max val="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44989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2AD00"/>
              </a:solidFill>
            </c:spPr>
          </c:dPt>
          <c:dPt>
            <c:idx val="1"/>
            <c:bubble3D val="0"/>
            <c:spPr>
              <a:solidFill>
                <a:srgbClr val="F1BD68"/>
              </a:solidFill>
            </c:spPr>
          </c:dPt>
          <c:dPt>
            <c:idx val="2"/>
            <c:bubble3D val="0"/>
            <c:spPr>
              <a:solidFill>
                <a:srgbClr val="F9D2A1"/>
              </a:solidFill>
            </c:spPr>
          </c:dPt>
          <c:dPt>
            <c:idx val="3"/>
            <c:bubble3D val="0"/>
            <c:spPr>
              <a:solidFill>
                <a:srgbClr val="C98F02"/>
              </a:solidFill>
            </c:spPr>
          </c:dPt>
          <c:dLbls>
            <c:dLbl>
              <c:idx val="0"/>
              <c:layout>
                <c:manualLayout>
                  <c:x val="-0.20086996937882765"/>
                  <c:y val="5.703436160178019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239FF3E-1116-4A90-BD28-724ED6C5B7B6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A2F3591-993C-488E-8066-D1112B070B2E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A89C2C2E-8E0E-445F-B5E3-508964DC87FA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{0A2F3591-993C-488E-8066-D1112B070B2E}</c15:txfldGUID>
                      <c15:f>'Rota Global'!$Q$3</c15:f>
                      <c15:dlblFieldTableCache>
                        <c:ptCount val="1"/>
                        <c:pt idx="0">
                          <c:v>87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3.5653160542432144E-2"/>
                  <c:y val="-0.1300399450512734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08A4F61-77E8-4A7D-A523-823F7D9093C1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EBF3EA79-8977-4248-BD94-22A8DD9DB131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D80846A-7D50-454F-AF33-BA91498A2517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08430676934614"/>
                      <c:h val="0.1923097112860892"/>
                    </c:manualLayout>
                  </c15:layout>
                  <c15:dlblFieldTable>
                    <c15:dlblFTEntry>
                      <c15:txfldGUID>{EBF3EA79-8977-4248-BD94-22A8DD9DB131}</c15:txfldGUID>
                      <c15:f>'Rota Global'!$Q$4</c15:f>
                      <c15:dlblFieldTableCache>
                        <c:ptCount val="1"/>
                        <c:pt idx="0">
                          <c:v>27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0.17714978591569022"/>
                  <c:y val="3.953851905680251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18F2CFF-98D8-4223-BA4E-C38D05EAE41B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2B57E264-B2D5-4C26-9194-484510967D8E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37A3D95-9250-443F-BD5F-1BBBA52B66E2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{2B57E264-B2D5-4C26-9194-484510967D8E}</c15:txfldGUID>
                      <c15:f>'Rota Global'!$Q$5</c15:f>
                      <c15:dlblFieldTableCache>
                        <c:ptCount val="1"/>
                        <c:pt idx="0">
                          <c:v>78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5089EEFE-4A7C-4361-BE87-228CAD8CACF5}" type="CATEGORYNAME">
                      <a:rPr lang="en-US"/>
                      <a:pPr>
                        <a:defRPr sz="1400" b="1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B21D7AF4-80EF-4218-87D3-7E85423DDA0A}" type="CELLREF">
                      <a:rPr lang="en-US" baseline="0"/>
                      <a:pPr>
                        <a:defRPr sz="1400" b="1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baseline="0"/>
                      <a:t> countries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51EBE73-1ECD-4F5A-B7D4-332B41257EEB}" type="VALUE">
                      <a:rPr lang="en-US" baseline="0"/>
                      <a:pPr>
                        <a:defRPr sz="1400" b="1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{B21D7AF4-80EF-4218-87D3-7E85423DDA0A}</c15:txfldGUID>
                      <c15:f>'Rota Global'!$Q$6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'Rota Global'!$P$3:$P$6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'Rota Global'!$R$3:$R$6</c:f>
              <c:numCache>
                <c:formatCode>0%</c:formatCode>
                <c:ptCount val="4"/>
                <c:pt idx="0">
                  <c:v>0.4484536082474227</c:v>
                </c:pt>
                <c:pt idx="1">
                  <c:v>0.13917525773195877</c:v>
                </c:pt>
                <c:pt idx="2">
                  <c:v>0.40206185567010311</c:v>
                </c:pt>
                <c:pt idx="3">
                  <c:v>1.0309278350515464E-2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21650278297029424"/>
                  <c:y val="0.1990194581583163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 </a:t>
                    </a:r>
                  </a:p>
                  <a:p>
                    <a:pPr>
                      <a:defRPr sz="1600" b="1"/>
                    </a:pPr>
                    <a:fld id="{DCEDA3CF-ACBC-4404-8C1D-AF590CE83B54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5841716783256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Rota_Charts!$F$14</c15:f>
                      <c15:dlblFieldTableCache>
                        <c:ptCount val="1"/>
                        <c:pt idx="0">
                          <c:v>32.2</c:v>
                        </c:pt>
                      </c15:dlblFieldTableCache>
                    </c15:dlblFTEntry>
                    <c15:dlblFTEntry>
                      <c15:txfldGUID>{DCEDA3CF-ACBC-4404-8C1D-AF590CE83B54}</c15:txfldGUID>
                      <c15:f>Rota_Charts!$D$21</c15:f>
                      <c15:dlblFieldTableCache>
                        <c:ptCount val="1"/>
                        <c:pt idx="0">
                          <c:v>24%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25026892951141544"/>
                  <c:y val="-0.2239187796907270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3BBA9E4-ABCC-4B4F-BDB8-A959CEB48DDA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26785114218545"/>
                      <c:h val="0.19084270771659761"/>
                    </c:manualLayout>
                  </c15:layout>
                  <c15:dlblFieldTable>
                    <c15:dlblFTEntry>
                      <c15:txfldGUID>{86F1B1D8-4BA3-4FA6-851E-B2D1A4D958A5}</c15:txfldGUID>
                      <c15:f>Rota_Charts!$F$15</c15:f>
                      <c15:dlblFieldTableCache>
                        <c:ptCount val="1"/>
                        <c:pt idx="0">
                          <c:v>102.8</c:v>
                        </c:pt>
                      </c15:dlblFieldTableCache>
                    </c15:dlblFTEntry>
                    <c15:dlblFTEntry>
                      <c15:txfldGUID>{73BBA9E4-ABCC-4B4F-BDB8-A959CEB48DDA}</c15:txfldGUID>
                      <c15:f>Rota_Charts!$D$22</c15:f>
                      <c15:dlblFieldTableCache>
                        <c:ptCount val="1"/>
                        <c:pt idx="0">
                          <c:v>76%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Rota_Charts!$C$14:$C$15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Rota_Charts!$D$14:$D$15</c:f>
              <c:numCache>
                <c:formatCode>0.00E+00</c:formatCode>
                <c:ptCount val="2"/>
                <c:pt idx="0">
                  <c:v>32196512.620296001</c:v>
                </c:pt>
                <c:pt idx="1">
                  <c:v>102840193.37970394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Rota_Charts!$F$14:$F$15</c15:f>
                <c15:dlblRangeCache>
                  <c:ptCount val="2"/>
                  <c:pt idx="0">
                    <c:v>32.2</c:v>
                  </c:pt>
                  <c:pt idx="1">
                    <c:v>102.8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1674537476610567"/>
                  <c:y val="0.13166579643796747"/>
                </c:manualLayout>
              </c:layout>
              <c:tx>
                <c:rich>
                  <a:bodyPr/>
                  <a:lstStyle/>
                  <a:p>
                    <a:fld id="{33717336-4564-4017-8BF0-9B9C18F49F2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/>
                      <a:t>[CELLREF]</a:t>
                    </a:fld>
                    <a:r>
                      <a:rPr lang="en-US" baseline="0"/>
                      <a:t> million</a:t>
                    </a:r>
                  </a:p>
                  <a:p>
                    <a:fld id="{3B379C9F-A790-4F7E-996F-713C7FEDE17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87436081602563"/>
                      <c:h val="0.17604104993092559"/>
                    </c:manualLayout>
                  </c15:layout>
                  <c15:dlblFieldTable>
                    <c15:dlblFTEntry>
                      <c15:txfldGUID>{DABE21D8-A72B-45DA-B1B6-C160F3B08F6D}</c15:txfldGUID>
                      <c15:f>Rota_Charts!$F$16</c15:f>
                      <c15:dlblFieldTableCache>
                        <c:ptCount val="1"/>
                        <c:pt idx="0">
                          <c:v>44.0</c:v>
                        </c:pt>
                      </c15:dlblFieldTableCache>
                    </c15:dlblFTEntry>
                    <c15:dlblFTEntry>
                      <c15:txfldGUID>{3B379C9F-A790-4F7E-996F-713C7FEDE17E}</c15:txfldGUID>
                      <c15:f>Rota_Charts!$D$23</c15:f>
                      <c15:dlblFieldTableCache>
                        <c:ptCount val="1"/>
                        <c:pt idx="0">
                          <c:v>33%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23182773311145866"/>
                  <c:y val="-0.1380080737021549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4B39D3A-1A80-4E00-B3EB-E4D90D8A890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98613651522586"/>
                      <c:h val="0.20011841326228536"/>
                    </c:manualLayout>
                  </c15:layout>
                  <c15:dlblFieldTable>
                    <c15:dlblFTEntry>
                      <c15:txfldGUID>{E1FE4C13-D3CB-47BF-8E42-C4DE28AADCEB}</c15:txfldGUID>
                      <c15:f>Rota_Charts!$F$17</c15:f>
                      <c15:dlblFieldTableCache>
                        <c:ptCount val="1"/>
                        <c:pt idx="0">
                          <c:v>91.0</c:v>
                        </c:pt>
                      </c15:dlblFieldTableCache>
                    </c15:dlblFTEntry>
                    <c15:dlblFTEntry>
                      <c15:txfldGUID>{D4B39D3A-1A80-4E00-B3EB-E4D90D8A890B}</c15:txfldGUID>
                      <c15:f>Rota_Charts!$D$24</c15:f>
                      <c15:dlblFieldTableCache>
                        <c:ptCount val="1"/>
                        <c:pt idx="0">
                          <c:v>67%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Rota_Charts!$C$16:$C$17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Rota_Charts!$D$16:$D$17</c:f>
              <c:numCache>
                <c:formatCode>0.00E+00</c:formatCode>
                <c:ptCount val="2"/>
                <c:pt idx="0">
                  <c:v>44035363.592399992</c:v>
                </c:pt>
                <c:pt idx="1">
                  <c:v>91001342.407599956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C98F02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7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cat>
            <c:numRef>
              <c:f>Rota!$S$4:$S$24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Rota!$Y$4:$Y$24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12</c:v>
                </c:pt>
                <c:pt idx="13">
                  <c:v>19</c:v>
                </c:pt>
                <c:pt idx="14">
                  <c:v>34</c:v>
                </c:pt>
                <c:pt idx="15">
                  <c:v>38</c:v>
                </c:pt>
                <c:pt idx="16">
                  <c:v>45</c:v>
                </c:pt>
                <c:pt idx="17">
                  <c:v>51</c:v>
                </c:pt>
                <c:pt idx="18">
                  <c:v>58</c:v>
                </c:pt>
                <c:pt idx="19">
                  <c:v>61</c:v>
                </c:pt>
                <c:pt idx="20">
                  <c:v>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6548016"/>
        <c:axId val="376545664"/>
      </c:lineChart>
      <c:catAx>
        <c:axId val="37654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6545664"/>
        <c:crosses val="autoZero"/>
        <c:auto val="1"/>
        <c:lblAlgn val="ctr"/>
        <c:lblOffset val="100"/>
        <c:noMultiLvlLbl val="0"/>
      </c:catAx>
      <c:valAx>
        <c:axId val="376545664"/>
        <c:scaling>
          <c:orientation val="minMax"/>
          <c:max val="8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65480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2AD00"/>
              </a:solidFill>
            </c:spPr>
          </c:dPt>
          <c:dPt>
            <c:idx val="1"/>
            <c:bubble3D val="0"/>
            <c:spPr>
              <a:solidFill>
                <a:srgbClr val="F1BD68"/>
              </a:solidFill>
            </c:spPr>
          </c:dPt>
          <c:dPt>
            <c:idx val="2"/>
            <c:bubble3D val="0"/>
            <c:spPr>
              <a:solidFill>
                <a:srgbClr val="F9D2A1"/>
              </a:solidFill>
            </c:spPr>
          </c:dPt>
          <c:dPt>
            <c:idx val="3"/>
            <c:bubble3D val="0"/>
            <c:spPr>
              <a:solidFill>
                <a:srgbClr val="C98F02"/>
              </a:solidFill>
            </c:spPr>
          </c:dPt>
          <c:dPt>
            <c:idx val="4"/>
            <c:bubble3D val="0"/>
            <c:spPr>
              <a:solidFill>
                <a:srgbClr val="E29C00"/>
              </a:solidFill>
            </c:spPr>
          </c:dPt>
          <c:dLbls>
            <c:dLbl>
              <c:idx val="0"/>
              <c:layout>
                <c:manualLayout>
                  <c:x val="1.58790463692038E-2"/>
                  <c:y val="-0.2248626281839105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6FCFF9D-47AB-4B61-8D14-71904E618ED0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A32138B-B077-4007-8C5E-1FF172F3336D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FB29FC62-2C62-4311-B201-A838911DB559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{4A32138B-B077-4007-8C5E-1FF172F3336D}</c15:txfldGUID>
                      <c15:f>'Rota GAVI'!$Q$3</c15:f>
                      <c15:dlblFieldTableCache>
                        <c:ptCount val="1"/>
                        <c:pt idx="0">
                          <c:v>39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4872851049868765"/>
                  <c:y val="0.2334661403337016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81089B55-1A2B-441E-82DA-F66DEC86203B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58222CC-8815-4C28-B177-43C824DFB0C0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AE6EF35-961B-478E-8609-D9B7423170F7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43755468066488"/>
                      <c:h val="0.19062068284981248"/>
                    </c:manualLayout>
                  </c15:layout>
                  <c15:dlblFieldTable>
                    <c15:dlblFTEntry>
                      <c15:txfldGUID>{C58222CC-8815-4C28-B177-43C824DFB0C0}</c15:txfldGUID>
                      <c15:f>'Rota GAVI'!$Q$4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0.11285509623797035"/>
                  <c:y val="0.1918741618221345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D295286-DE37-43B5-8931-ECFDA78E86D5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8CD8AA40-873E-4B84-97B6-28CE9B5A6932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3E4D7BD-02FE-40DC-AE77-767697256305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{8CD8AA40-873E-4B84-97B6-28CE9B5A6932}</c15:txfldGUID>
                      <c15:f>'Rota GAVI'!$Q$5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5.3378718285214347E-3"/>
                  <c:y val="1.162318631130251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86BF8B7-7EEB-49A3-8EB2-D7426B0BA9BD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2F437A49-038C-4D09-9C30-367DD98B5154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5EEFE4A-8A4D-4717-B280-BAC1486AF30C}" type="PERCENTAG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04436515201573"/>
                      <c:h val="0.18272572783908764"/>
                    </c:manualLayout>
                  </c15:layout>
                  <c15:dlblFieldTable>
                    <c15:dlblFTEntry>
                      <c15:txfldGUID>{2F437A49-038C-4D09-9C30-367DD98B5154}</c15:txfldGUID>
                      <c15:f>'Rota GAVI'!$Q$6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'Rota GAVI'!$P$3:$P$7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'Rota GAVI'!$R$3:$R$7</c:f>
              <c:numCache>
                <c:formatCode>0%</c:formatCode>
                <c:ptCount val="5"/>
                <c:pt idx="0">
                  <c:v>0.53424657534246578</c:v>
                </c:pt>
                <c:pt idx="1">
                  <c:v>0.21917808219178081</c:v>
                </c:pt>
                <c:pt idx="2">
                  <c:v>0.20547945205479451</c:v>
                </c:pt>
                <c:pt idx="3">
                  <c:v>4.1095890410958902E-2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6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22129430790848123"/>
                  <c:y val="0.2026400368914808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56FAAF0-75E5-4797-8D21-9959B589F25A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8170771582843"/>
                      <c:h val="0.16841819617130449"/>
                    </c:manualLayout>
                  </c15:layout>
                  <c15:dlblFieldTable>
                    <c15:dlblFTEntry>
                      <c15:txfldGUID>{AA110E0F-4F5B-4EB1-A212-1940F933CAE8}</c15:txfldGUID>
                      <c15:f>Rota_Charts!$G$14</c15:f>
                      <c15:dlblFieldTableCache>
                        <c:ptCount val="1"/>
                        <c:pt idx="0">
                          <c:v>15.9</c:v>
                        </c:pt>
                      </c15:dlblFieldTableCache>
                    </c15:dlblFTEntry>
                    <c15:dlblFTEntry>
                      <c15:txfldGUID>{A56FAAF0-75E5-4797-8D21-9959B589F25A}</c15:txfldGUID>
                      <c15:f>Rota_Charts!$E$21</c15:f>
                      <c15:dlblFieldTableCache>
                        <c:ptCount val="1"/>
                        <c:pt idx="0">
                          <c:v>20%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30583437171363681"/>
                  <c:y val="-0.2220248667850800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842A224-F331-447D-805C-5207AC0766EC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34006734006734"/>
                      <c:h val="0.17581902506414052"/>
                    </c:manualLayout>
                  </c15:layout>
                  <c15:dlblFieldTable>
                    <c15:dlblFTEntry>
                      <c15:txfldGUID>{5907C7FE-8150-4267-89C0-DF95BB72F278}</c15:txfldGUID>
                      <c15:f>Rota_Charts!$G$15</c15:f>
                      <c15:dlblFieldTableCache>
                        <c:ptCount val="1"/>
                        <c:pt idx="0">
                          <c:v>63.8</c:v>
                        </c:pt>
                      </c15:dlblFieldTableCache>
                    </c15:dlblFTEntry>
                    <c15:dlblFTEntry>
                      <c15:txfldGUID>{7842A224-F331-447D-805C-5207AC0766EC}</c15:txfldGUID>
                      <c15:f>Rota_Charts!$E$22</c15:f>
                      <c15:dlblFieldTableCache>
                        <c:ptCount val="1"/>
                        <c:pt idx="0">
                          <c:v>80%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Rota_Charts!$C$14:$C$15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Rota_Charts!$E$14:$E$15</c:f>
              <c:numCache>
                <c:formatCode>0.00E+00</c:formatCode>
                <c:ptCount val="2"/>
                <c:pt idx="0">
                  <c:v>15910105.11135</c:v>
                </c:pt>
                <c:pt idx="1">
                  <c:v>63849189.888649955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16335088342946461"/>
                  <c:y val="0.1688842929935711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74D26FC6-8832-40AE-BAF3-59C587F219B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E41C8E86-C87B-4B13-9D82-720670BC7747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EF2E5E37-7749-4D38-B711-2D3A144BCE75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05542232132737"/>
                      <c:h val="0.20272346618306814"/>
                    </c:manualLayout>
                  </c15:layout>
                  <c15:dlblFieldTable>
                    <c15:dlblFTEntry>
                      <c15:txfldGUID>{E41C8E86-C87B-4B13-9D82-720670BC7747}</c15:txfldGUID>
                      <c15:f>Rota_Charts!$G$16</c15:f>
                      <c15:dlblFieldTableCache>
                        <c:ptCount val="1"/>
                        <c:pt idx="0">
                          <c:v>23.7</c:v>
                        </c:pt>
                      </c15:dlblFieldTableCache>
                    </c15:dlblFTEntry>
                    <c15:dlblFTEntry>
                      <c15:txfldGUID>{EF2E5E37-7749-4D38-B711-2D3A144BCE75}</c15:txfldGUID>
                      <c15:f>Rota_Charts!$E$23</c15:f>
                      <c15:dlblFieldTableCache>
                        <c:ptCount val="1"/>
                        <c:pt idx="0">
                          <c:v>29%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27555028068297127"/>
                  <c:y val="-0.1667619450543816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711D476-30D7-41FC-BD1D-E5A148B963E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0C3B1211-01FE-4804-85AA-40834CB97732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54276A0-385E-4447-8A92-B013606B75D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37435501684496"/>
                      <c:h val="0.20011841326228536"/>
                    </c:manualLayout>
                  </c15:layout>
                  <c15:dlblFieldTable>
                    <c15:dlblFTEntry>
                      <c15:txfldGUID>{0C3B1211-01FE-4804-85AA-40834CB97732}</c15:txfldGUID>
                      <c15:f>Rota_Charts!$G$17</c15:f>
                      <c15:dlblFieldTableCache>
                        <c:ptCount val="1"/>
                        <c:pt idx="0">
                          <c:v>56.1</c:v>
                        </c:pt>
                      </c15:dlblFieldTableCache>
                    </c15:dlblFTEntry>
                    <c15:dlblFTEntry>
                      <c15:txfldGUID>{754276A0-385E-4447-8A92-B013606B75DB}</c15:txfldGUID>
                      <c15:f>Rota_Charts!$E$24</c15:f>
                      <c15:dlblFieldTableCache>
                        <c:ptCount val="1"/>
                        <c:pt idx="0">
                          <c:v>70%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Rota_Charts!$C$16:$C$17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Rota_Charts!$E$16:$E$17</c:f>
              <c:numCache>
                <c:formatCode>0.00E+00</c:formatCode>
                <c:ptCount val="2"/>
                <c:pt idx="0">
                  <c:v>23677649.844999999</c:v>
                </c:pt>
                <c:pt idx="1">
                  <c:v>56081645.154999956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863300202535"/>
          <c:y val="4.1285960366625775E-2"/>
          <c:w val="0.87705233966923468"/>
          <c:h val="0.75210131750674358"/>
        </c:manualLayout>
      </c:layout>
      <c:lineChart>
        <c:grouping val="standard"/>
        <c:varyColors val="0"/>
        <c:ser>
          <c:idx val="0"/>
          <c:order val="0"/>
          <c:tx>
            <c:v>PCV HIC</c:v>
          </c:tx>
          <c:spPr>
            <a:ln w="38100">
              <a:solidFill>
                <a:schemeClr val="accent5">
                  <a:lumMod val="40000"/>
                  <a:lumOff val="60000"/>
                </a:schemeClr>
              </a:solidFill>
            </a:ln>
          </c:spPr>
          <c:marker>
            <c:symbol val="diamond"/>
            <c:size val="1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c:spPr>
          </c:marker>
          <c:dPt>
            <c:idx val="11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Graphs!$B$27:$Q$27</c:f>
              <c:numCache>
                <c:formatCode>0%</c:formatCode>
                <c:ptCount val="16"/>
                <c:pt idx="0">
                  <c:v>1.8181818181818181E-2</c:v>
                </c:pt>
                <c:pt idx="1">
                  <c:v>1.8181818181818181E-2</c:v>
                </c:pt>
                <c:pt idx="2">
                  <c:v>3.6363636363636362E-2</c:v>
                </c:pt>
                <c:pt idx="3">
                  <c:v>3.6363636363636362E-2</c:v>
                </c:pt>
                <c:pt idx="4">
                  <c:v>3.6363636363636362E-2</c:v>
                </c:pt>
                <c:pt idx="5">
                  <c:v>0.10909090909090909</c:v>
                </c:pt>
                <c:pt idx="6">
                  <c:v>0.27272727272727271</c:v>
                </c:pt>
                <c:pt idx="7">
                  <c:v>0.36363636363636365</c:v>
                </c:pt>
                <c:pt idx="8">
                  <c:v>0.45454545454545453</c:v>
                </c:pt>
                <c:pt idx="9">
                  <c:v>0.58181818181818179</c:v>
                </c:pt>
                <c:pt idx="10">
                  <c:v>0.63636363636363635</c:v>
                </c:pt>
                <c:pt idx="11">
                  <c:v>0.69090909090909092</c:v>
                </c:pt>
                <c:pt idx="12">
                  <c:v>0.69090909090909092</c:v>
                </c:pt>
                <c:pt idx="13">
                  <c:v>0.69090909090909092</c:v>
                </c:pt>
                <c:pt idx="14">
                  <c:v>0.74545454545454548</c:v>
                </c:pt>
                <c:pt idx="15">
                  <c:v>0.76363636363636367</c:v>
                </c:pt>
              </c:numCache>
            </c:numRef>
          </c:val>
          <c:smooth val="0"/>
        </c:ser>
        <c:ser>
          <c:idx val="1"/>
          <c:order val="1"/>
          <c:tx>
            <c:v>PCV UMIC non-Gavi</c:v>
          </c:tx>
          <c:spPr>
            <a:ln w="38100">
              <a:solidFill>
                <a:srgbClr val="00D4EA"/>
              </a:solidFill>
            </a:ln>
          </c:spPr>
          <c:marker>
            <c:spPr>
              <a:solidFill>
                <a:srgbClr val="00D4EA"/>
              </a:solidFill>
              <a:ln>
                <a:noFill/>
              </a:ln>
            </c:spPr>
          </c:marker>
          <c:dPt>
            <c:idx val="11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Graphs!$B$28:$T$28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5.8823529411764705E-2</c:v>
                </c:pt>
                <c:pt idx="9">
                  <c:v>0.15686274509803921</c:v>
                </c:pt>
                <c:pt idx="10">
                  <c:v>0.23529411764705882</c:v>
                </c:pt>
                <c:pt idx="11">
                  <c:v>0.29411764705882354</c:v>
                </c:pt>
                <c:pt idx="12">
                  <c:v>0.35294117647058826</c:v>
                </c:pt>
                <c:pt idx="13">
                  <c:v>0.39215686274509803</c:v>
                </c:pt>
                <c:pt idx="14">
                  <c:v>0.43137254901960786</c:v>
                </c:pt>
                <c:pt idx="15">
                  <c:v>0.45098039215686275</c:v>
                </c:pt>
                <c:pt idx="16">
                  <c:v>0.5490196078431373</c:v>
                </c:pt>
                <c:pt idx="17">
                  <c:v>0.58823529411764708</c:v>
                </c:pt>
                <c:pt idx="18">
                  <c:v>0.62745098039215685</c:v>
                </c:pt>
              </c:numCache>
            </c:numRef>
          </c:val>
          <c:smooth val="0"/>
        </c:ser>
        <c:ser>
          <c:idx val="2"/>
          <c:order val="2"/>
          <c:tx>
            <c:v>PCV LMIC non-Gavi</c:v>
          </c:tx>
          <c:spPr>
            <a:ln w="38100">
              <a:solidFill>
                <a:schemeClr val="accent5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c:spPr>
          </c:marker>
          <c:dPt>
            <c:idx val="11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Graphs!$B$29:$T$29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0.25</c:v>
                </c:pt>
                <c:pt idx="11">
                  <c:v>0.25</c:v>
                </c:pt>
                <c:pt idx="12">
                  <c:v>0.41666666666666669</c:v>
                </c:pt>
                <c:pt idx="13">
                  <c:v>0.5</c:v>
                </c:pt>
                <c:pt idx="14">
                  <c:v>0.58333333333333337</c:v>
                </c:pt>
                <c:pt idx="15">
                  <c:v>0.58333333333333337</c:v>
                </c:pt>
                <c:pt idx="16">
                  <c:v>0.75</c:v>
                </c:pt>
                <c:pt idx="17">
                  <c:v>0.75</c:v>
                </c:pt>
                <c:pt idx="18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v>PCV Gavi</c:v>
          </c:tx>
          <c:spPr>
            <a:ln w="38100">
              <a:solidFill>
                <a:srgbClr val="008B98"/>
              </a:solidFill>
            </a:ln>
          </c:spPr>
          <c:marker>
            <c:symbol val="x"/>
            <c:size val="9"/>
            <c:spPr>
              <a:ln>
                <a:solidFill>
                  <a:srgbClr val="008B98"/>
                </a:solidFill>
              </a:ln>
            </c:spPr>
          </c:marker>
          <c:dPt>
            <c:idx val="11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Graphs!$B$30:$Z$30</c:f>
              <c:numCache>
                <c:formatCode>0%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2.7397260273972601E-2</c:v>
                </c:pt>
                <c:pt idx="10">
                  <c:v>4.1095890410958902E-2</c:v>
                </c:pt>
                <c:pt idx="11">
                  <c:v>0.20547945205479451</c:v>
                </c:pt>
                <c:pt idx="12">
                  <c:v>0.32876712328767121</c:v>
                </c:pt>
                <c:pt idx="13">
                  <c:v>0.52054794520547942</c:v>
                </c:pt>
                <c:pt idx="14">
                  <c:v>0.63013698630136983</c:v>
                </c:pt>
                <c:pt idx="15">
                  <c:v>0.73972602739726023</c:v>
                </c:pt>
                <c:pt idx="16">
                  <c:v>0.80821917808219179</c:v>
                </c:pt>
                <c:pt idx="17">
                  <c:v>0.84931506849315064</c:v>
                </c:pt>
                <c:pt idx="18">
                  <c:v>0.8904109589041096</c:v>
                </c:pt>
                <c:pt idx="19">
                  <c:v>0.9178082191780822</c:v>
                </c:pt>
                <c:pt idx="20">
                  <c:v>0.93150684931506844</c:v>
                </c:pt>
                <c:pt idx="21">
                  <c:v>0.9452054794520548</c:v>
                </c:pt>
                <c:pt idx="22">
                  <c:v>0.9726027397260274</c:v>
                </c:pt>
                <c:pt idx="23">
                  <c:v>0.9726027397260274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3070248"/>
        <c:axId val="613068680"/>
      </c:lineChart>
      <c:catAx>
        <c:axId val="613070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Years since first introduction (2000)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1043132108486441"/>
              <c:y val="0.869798699295535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13068680"/>
        <c:crosses val="autoZero"/>
        <c:auto val="1"/>
        <c:lblAlgn val="ctr"/>
        <c:lblOffset val="100"/>
        <c:noMultiLvlLbl val="0"/>
      </c:catAx>
      <c:valAx>
        <c:axId val="613068680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baseline="0"/>
                  <a:t>Percentage of countries that have universally introduced PCV</a:t>
                </a:r>
              </a:p>
            </c:rich>
          </c:tx>
          <c:layout>
            <c:manualLayout>
              <c:xMode val="edge"/>
              <c:yMode val="edge"/>
              <c:x val="2.82749343832021E-2"/>
              <c:y val="9.4431185966619036E-2"/>
            </c:manualLayout>
          </c:layout>
          <c:overlay val="0"/>
        </c:title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130702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1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IPV!$S$4:$S$20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IPV!$V$4:$V$20</c:f>
              <c:numCache>
                <c:formatCode>General</c:formatCode>
                <c:ptCount val="17"/>
                <c:pt idx="0">
                  <c:v>24</c:v>
                </c:pt>
                <c:pt idx="1">
                  <c:v>25</c:v>
                </c:pt>
                <c:pt idx="2">
                  <c:v>29</c:v>
                </c:pt>
                <c:pt idx="3">
                  <c:v>32</c:v>
                </c:pt>
                <c:pt idx="4">
                  <c:v>35</c:v>
                </c:pt>
                <c:pt idx="5">
                  <c:v>38</c:v>
                </c:pt>
                <c:pt idx="6">
                  <c:v>39</c:v>
                </c:pt>
                <c:pt idx="7">
                  <c:v>42</c:v>
                </c:pt>
                <c:pt idx="8">
                  <c:v>51</c:v>
                </c:pt>
                <c:pt idx="9">
                  <c:v>53</c:v>
                </c:pt>
                <c:pt idx="10">
                  <c:v>60</c:v>
                </c:pt>
                <c:pt idx="11">
                  <c:v>63</c:v>
                </c:pt>
                <c:pt idx="12">
                  <c:v>66</c:v>
                </c:pt>
                <c:pt idx="13">
                  <c:v>70</c:v>
                </c:pt>
                <c:pt idx="14">
                  <c:v>77</c:v>
                </c:pt>
                <c:pt idx="15">
                  <c:v>151</c:v>
                </c:pt>
                <c:pt idx="16">
                  <c:v>194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6548408"/>
        <c:axId val="376547624"/>
      </c:lineChart>
      <c:catAx>
        <c:axId val="37654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6547624"/>
        <c:crosses val="autoZero"/>
        <c:auto val="1"/>
        <c:lblAlgn val="ctr"/>
        <c:lblOffset val="100"/>
        <c:noMultiLvlLbl val="0"/>
      </c:catAx>
      <c:valAx>
        <c:axId val="37654762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76548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B7427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86000"/>
                      <a:shade val="51000"/>
                      <a:satMod val="130000"/>
                    </a:schemeClr>
                  </a:gs>
                  <a:gs pos="80000">
                    <a:schemeClr val="accent3">
                      <a:shade val="86000"/>
                      <a:shade val="93000"/>
                      <a:satMod val="130000"/>
                    </a:schemeClr>
                  </a:gs>
                  <a:gs pos="100000">
                    <a:schemeClr val="accent3">
                      <a:shade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86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86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3">
                      <a:tint val="58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58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910564304461948"/>
                  <c:y val="-0.26603415803042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239FF3E-1116-4A90-BD28-724ED6C5B7B6}" type="CATEGORYNAM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chemeClr val="bg1"/>
                      </a:solidFill>
                      <a:latin typeface="Calibri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285733C7-F1D3-4FEF-A598-DDBEF250C353}" type="CELLREF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A89C2C2E-8E0E-445F-B5E3-508964DC87FA}" type="VALU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{285733C7-F1D3-4FEF-A598-DDBEF250C353}</c15:txfldGUID>
                      <c15:f>'IPV Global'!$Q$3</c15:f>
                      <c15:dlblFieldTableCache>
                        <c:ptCount val="1"/>
                        <c:pt idx="0">
                          <c:v>163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1578647200349956"/>
                  <c:y val="0.173508839814206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08A4F61-77E8-4A7D-A523-823F7D9093C1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/>
                    </a:pPr>
                    <a:fld id="{D77F7287-CE8D-4AD9-92AC-529E3EAA0E53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/>
                    </a:pPr>
                    <a:fld id="{0D80846A-7D50-454F-AF33-BA91498A2517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08430676934614"/>
                      <c:h val="0.1923097112860892"/>
                    </c:manualLayout>
                  </c15:layout>
                  <c15:dlblFieldTable>
                    <c15:dlblFTEntry>
                      <c15:txfldGUID>{D77F7287-CE8D-4AD9-92AC-529E3EAA0E53}</c15:txfldGUID>
                      <c15:f>'IPV Global'!$Q$4</c15:f>
                      <c15:dlblFieldTableCache>
                        <c:ptCount val="1"/>
                        <c:pt idx="0">
                          <c:v>31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'IPV Global'!$P$3:$P$6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'IPV Global'!$R$3:$R$6</c:f>
              <c:numCache>
                <c:formatCode>0%</c:formatCode>
                <c:ptCount val="4"/>
                <c:pt idx="0">
                  <c:v>0.84020618556701032</c:v>
                </c:pt>
                <c:pt idx="1">
                  <c:v>0.15979381443298968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19686192565681437"/>
                  <c:y val="-3.269864912534246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DCEDA3CF-ACBC-4404-8C1D-AF590CE83B54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2845827665506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IPV_Charts!$F$14</c15:f>
                      <c15:dlblFieldTableCache>
                        <c:ptCount val="1"/>
                        <c:pt idx="0">
                          <c:v>67.3</c:v>
                        </c:pt>
                      </c15:dlblFieldTableCache>
                    </c15:dlblFTEntry>
                    <c15:dlblFTEntry>
                      <c15:txfldGUID>{DCEDA3CF-ACBC-4404-8C1D-AF590CE83B54}</c15:txfldGUID>
                      <c15:f>IPV_Charts!$D$21</c15:f>
                      <c15:dlblFieldTableCache>
                        <c:ptCount val="1"/>
                        <c:pt idx="0">
                          <c:v>50%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1941521943300446"/>
                  <c:y val="-6.8277988342043388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3BBA9E4-ABCC-4B4F-BDB8-A959CEB48DDA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04450410591131"/>
                      <c:h val="0.19084270771659761"/>
                    </c:manualLayout>
                  </c15:layout>
                  <c15:dlblFieldTable>
                    <c15:dlblFTEntry>
                      <c15:txfldGUID>{86F1B1D8-4BA3-4FA6-851E-B2D1A4D958A5}</c15:txfldGUID>
                      <c15:f>IPV_Charts!$F$15</c15:f>
                      <c15:dlblFieldTableCache>
                        <c:ptCount val="1"/>
                        <c:pt idx="0">
                          <c:v>67.7</c:v>
                        </c:pt>
                      </c15:dlblFieldTableCache>
                    </c15:dlblFTEntry>
                    <c15:dlblFTEntry>
                      <c15:txfldGUID>{73BBA9E4-ABCC-4B4F-BDB8-A959CEB48DDA}</c15:txfldGUID>
                      <c15:f>IPV_Charts!$D$22</c15:f>
                      <c15:dlblFieldTableCache>
                        <c:ptCount val="1"/>
                        <c:pt idx="0">
                          <c:v>50%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IPV_Charts!$C$14:$C$15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IPV_Charts!$D$14:$D$15</c:f>
              <c:numCache>
                <c:formatCode>0.00E+00</c:formatCode>
                <c:ptCount val="2"/>
                <c:pt idx="0">
                  <c:v>67308734.259190023</c:v>
                </c:pt>
                <c:pt idx="1">
                  <c:v>67727971.740809917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IPV_Charts!$F$14:$F$15</c15:f>
                <c15:dlblRangeCache>
                  <c:ptCount val="2"/>
                  <c:pt idx="0">
                    <c:v>67.3</c:v>
                  </c:pt>
                  <c:pt idx="1">
                    <c:v>67.7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19270627849267352"/>
                  <c:y val="-7.0623526632883238E-2"/>
                </c:manualLayout>
              </c:layout>
              <c:tx>
                <c:rich>
                  <a:bodyPr/>
                  <a:lstStyle/>
                  <a:p>
                    <a:fld id="{33717336-4564-4017-8BF0-9B9C18F49F2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/>
                      <a:t>[CELLREF]</a:t>
                    </a:fld>
                    <a:r>
                      <a:rPr lang="en-US" baseline="0"/>
                      <a:t> million</a:t>
                    </a:r>
                  </a:p>
                  <a:p>
                    <a:fld id="{3B379C9F-A790-4F7E-996F-713C7FEDE17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48603433416281"/>
                      <c:h val="0.17604104993092559"/>
                    </c:manualLayout>
                  </c15:layout>
                  <c15:dlblFieldTable>
                    <c15:dlblFTEntry>
                      <c15:txfldGUID>{DABE21D8-A72B-45DA-B1B6-C160F3B08F6D}</c15:txfldGUID>
                      <c15:f>IPV_Charts!$F$16</c15:f>
                      <c15:dlblFieldTableCache>
                        <c:ptCount val="1"/>
                        <c:pt idx="0">
                          <c:v>82.9</c:v>
                        </c:pt>
                      </c15:dlblFieldTableCache>
                    </c15:dlblFTEntry>
                    <c15:dlblFTEntry>
                      <c15:txfldGUID>{3B379C9F-A790-4F7E-996F-713C7FEDE17E}</c15:txfldGUID>
                      <c15:f>IPV_Charts!$D$23</c15:f>
                      <c15:dlblFieldTableCache>
                        <c:ptCount val="1"/>
                        <c:pt idx="0">
                          <c:v>61%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7150224279148502"/>
                  <c:y val="9.635170215179585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4B39D3A-1A80-4E00-B3EB-E4D90D8A890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79197327429442"/>
                      <c:h val="0.20011841326228536"/>
                    </c:manualLayout>
                  </c15:layout>
                  <c15:dlblFieldTable>
                    <c15:dlblFTEntry>
                      <c15:txfldGUID>{E1FE4C13-D3CB-47BF-8E42-C4DE28AADCEB}</c15:txfldGUID>
                      <c15:f>IPV_Charts!$F$17</c15:f>
                      <c15:dlblFieldTableCache>
                        <c:ptCount val="1"/>
                        <c:pt idx="0">
                          <c:v>52.2</c:v>
                        </c:pt>
                      </c15:dlblFieldTableCache>
                    </c15:dlblFTEntry>
                    <c15:dlblFTEntry>
                      <c15:txfldGUID>{D4B39D3A-1A80-4E00-B3EB-E4D90D8A890B}</c15:txfldGUID>
                      <c15:f>IPV_Charts!$D$24</c15:f>
                      <c15:dlblFieldTableCache>
                        <c:ptCount val="1"/>
                        <c:pt idx="0">
                          <c:v>39%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IPV_Charts!$C$16:$C$17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IPV_Charts!$D$16:$D$17</c:f>
              <c:numCache>
                <c:formatCode>0.00E+00</c:formatCode>
                <c:ptCount val="2"/>
                <c:pt idx="0">
                  <c:v>82865643.050999999</c:v>
                </c:pt>
                <c:pt idx="1">
                  <c:v>52171062.948999941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1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57150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IPV!$S$4:$S$20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IPV!$Y$4:$Y$20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41</c:v>
                </c:pt>
                <c:pt idx="16">
                  <c:v>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7596664"/>
        <c:axId val="547594704"/>
      </c:lineChart>
      <c:catAx>
        <c:axId val="54759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47594704"/>
        <c:crosses val="autoZero"/>
        <c:auto val="1"/>
        <c:lblAlgn val="ctr"/>
        <c:lblOffset val="100"/>
        <c:noMultiLvlLbl val="0"/>
      </c:catAx>
      <c:valAx>
        <c:axId val="54759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47596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3000"/>
                      <a:shade val="51000"/>
                      <a:satMod val="130000"/>
                    </a:schemeClr>
                  </a:gs>
                  <a:gs pos="80000">
                    <a:schemeClr val="accent3">
                      <a:shade val="53000"/>
                      <a:shade val="93000"/>
                      <a:satMod val="130000"/>
                    </a:schemeClr>
                  </a:gs>
                  <a:gs pos="100000">
                    <a:schemeClr val="accent3">
                      <a:shade val="5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hade val="51000"/>
                      <a:satMod val="130000"/>
                    </a:schemeClr>
                  </a:gs>
                  <a:gs pos="80000">
                    <a:schemeClr val="accent3">
                      <a:shade val="76000"/>
                      <a:shade val="93000"/>
                      <a:satMod val="130000"/>
                    </a:schemeClr>
                  </a:gs>
                  <a:gs pos="100000">
                    <a:schemeClr val="accent3">
                      <a:shade val="7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3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tint val="54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54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5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15492344706911632"/>
                  <c:y val="-0.259393613764531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6FCFF9D-47AB-4B61-8D14-71904E618ED0}" type="CATEGORYNAM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chemeClr val="bg1"/>
                      </a:solidFill>
                      <a:latin typeface="Calibri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2218B4E0-2110-4C20-A221-2A1BF4C0CD05}" type="CELLREF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FB29FC62-2C62-4311-B201-A838911DB559}" type="VALU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{2218B4E0-2110-4C20-A221-2A1BF4C0CD05}</c15:txfldGUID>
                      <c15:f>'IPV GAVI'!$Q$3</c15:f>
                      <c15:dlblFieldTableCache>
                        <c:ptCount val="1"/>
                        <c:pt idx="0">
                          <c:v>48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6078663604549437"/>
                  <c:y val="0.157928638138705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86BF8B7-7EEB-49A3-8EB2-D7426B0BA9BD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/>
                    </a:pPr>
                    <a:fld id="{2A89614A-D5C5-404D-B79A-70E0988D6978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/>
                    </a:pPr>
                    <a:fld id="{37B21614-22A5-4DEC-AE1A-9667F67374C6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59995625546807"/>
                      <c:h val="0.27400257805252143"/>
                    </c:manualLayout>
                  </c15:layout>
                  <c15:dlblFieldTable>
                    <c15:dlblFTEntry>
                      <c15:txfldGUID>{2A89614A-D5C5-404D-B79A-70E0988D6978}</c15:txfldGUID>
                      <c15:f>'IPV GAVI'!$Q$6</c15:f>
                      <c15:dlblFieldTableCache>
                        <c:ptCount val="1"/>
                        <c:pt idx="0">
                          <c:v>25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'IPV GAVI'!$P$3:$P$7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'IPV GAVI'!$R$3:$R$7</c:f>
              <c:numCache>
                <c:formatCode>0%</c:formatCode>
                <c:ptCount val="5"/>
                <c:pt idx="0">
                  <c:v>0.65753424657534243</c:v>
                </c:pt>
                <c:pt idx="1">
                  <c:v>0</c:v>
                </c:pt>
                <c:pt idx="2">
                  <c:v>0</c:v>
                </c:pt>
                <c:pt idx="3">
                  <c:v>0.34246575342465752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6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18902719230803219"/>
                  <c:y val="7.597077119356518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56FAAF0-75E5-4797-8D21-9959B589F25A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48754385499795"/>
                      <c:h val="0.23255871324254984"/>
                    </c:manualLayout>
                  </c15:layout>
                  <c15:dlblFieldTable>
                    <c15:dlblFTEntry>
                      <c15:txfldGUID>{AA110E0F-4F5B-4EB1-A212-1940F933CAE8}</c15:txfldGUID>
                      <c15:f>IPV_Charts!$G$14</c15:f>
                      <c15:dlblFieldTableCache>
                        <c:ptCount val="1"/>
                        <c:pt idx="0">
                          <c:v>35.8</c:v>
                        </c:pt>
                      </c15:dlblFieldTableCache>
                    </c15:dlblFTEntry>
                    <c15:dlblFTEntry>
                      <c15:txfldGUID>{A56FAAF0-75E5-4797-8D21-9959B589F25A}</c15:txfldGUID>
                      <c15:f>IPV_Charts!$E$21</c15:f>
                      <c15:dlblFieldTableCache>
                        <c:ptCount val="1"/>
                        <c:pt idx="0">
                          <c:v>45%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9360092614685789"/>
                  <c:y val="-7.4059181767465662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/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/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/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/>
                    </a:pPr>
                    <a:fld id="{7842A224-F331-447D-805C-5207AC0766EC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89337822671156"/>
                      <c:h val="0.17581902506414052"/>
                    </c:manualLayout>
                  </c15:layout>
                  <c15:dlblFieldTable>
                    <c15:dlblFTEntry>
                      <c15:txfldGUID>{5907C7FE-8150-4267-89C0-DF95BB72F278}</c15:txfldGUID>
                      <c15:f>IPV_Charts!$G$15</c15:f>
                      <c15:dlblFieldTableCache>
                        <c:ptCount val="1"/>
                        <c:pt idx="0">
                          <c:v>44.0</c:v>
                        </c:pt>
                      </c15:dlblFieldTableCache>
                    </c15:dlblFTEntry>
                    <c15:dlblFTEntry>
                      <c15:txfldGUID>{7842A224-F331-447D-805C-5207AC0766EC}</c15:txfldGUID>
                      <c15:f>IPV_Charts!$E$22</c15:f>
                      <c15:dlblFieldTableCache>
                        <c:ptCount val="1"/>
                        <c:pt idx="0">
                          <c:v>55%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IPV_Charts!$C$14:$C$15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IPV_Charts!$E$14:$E$15</c:f>
              <c:numCache>
                <c:formatCode>0.00E+00</c:formatCode>
                <c:ptCount val="2"/>
                <c:pt idx="0">
                  <c:v>35805587.343999997</c:v>
                </c:pt>
                <c:pt idx="1">
                  <c:v>43953707.655999959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21105011236574955"/>
                  <c:y val="-5.560751675578740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74D26FC6-8832-40AE-BAF3-59C587F219B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E41C8E86-C87B-4B13-9D82-720670BC7747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EF2E5E37-7749-4D38-B711-2D3A144BCE75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60873816716192"/>
                      <c:h val="0.20272346618306814"/>
                    </c:manualLayout>
                  </c15:layout>
                  <c15:dlblFieldTable>
                    <c15:dlblFTEntry>
                      <c15:txfldGUID>{E41C8E86-C87B-4B13-9D82-720670BC7747}</c15:txfldGUID>
                      <c15:f>IPV_Charts!$G$16</c15:f>
                      <c15:dlblFieldTableCache>
                        <c:ptCount val="1"/>
                        <c:pt idx="0">
                          <c:v>48.4</c:v>
                        </c:pt>
                      </c15:dlblFieldTableCache>
                    </c15:dlblFTEntry>
                    <c15:dlblFTEntry>
                      <c15:txfldGUID>{EF2E5E37-7749-4D38-B711-2D3A144BCE75}</c15:txfldGUID>
                      <c15:f>IPV_Charts!$E$23</c15:f>
                      <c15:dlblFieldTableCache>
                        <c:ptCount val="1"/>
                        <c:pt idx="0">
                          <c:v>60%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8155479078740358"/>
                  <c:y val="9.2267066194878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711D476-30D7-41FC-BD1D-E5A148B963E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0C3B1211-01FE-4804-85AA-40834CB97732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54276A0-385E-4447-8A92-B013606B75D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2687469028107"/>
                      <c:h val="0.20011841326228536"/>
                    </c:manualLayout>
                  </c15:layout>
                  <c15:dlblFieldTable>
                    <c15:dlblFTEntry>
                      <c15:txfldGUID>{0C3B1211-01FE-4804-85AA-40834CB97732}</c15:txfldGUID>
                      <c15:f>IPV_Charts!$G$17</c15:f>
                      <c15:dlblFieldTableCache>
                        <c:ptCount val="1"/>
                        <c:pt idx="0">
                          <c:v>31.3</c:v>
                        </c:pt>
                      </c15:dlblFieldTableCache>
                    </c15:dlblFTEntry>
                    <c15:dlblFTEntry>
                      <c15:txfldGUID>{754276A0-385E-4447-8A92-B013606B75DB}</c15:txfldGUID>
                      <c15:f>IPV_Charts!$E$24</c15:f>
                      <c15:dlblFieldTableCache>
                        <c:ptCount val="1"/>
                        <c:pt idx="0">
                          <c:v>39%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IPV_Charts!$C$16:$C$17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IPV_Charts!$E$16:$E$17</c:f>
              <c:numCache>
                <c:formatCode>0.00E+00</c:formatCode>
                <c:ptCount val="2"/>
                <c:pt idx="0">
                  <c:v>48439940.950000003</c:v>
                </c:pt>
                <c:pt idx="1">
                  <c:v>31319354.049999952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863300202535"/>
          <c:y val="4.1285960366625775E-2"/>
          <c:w val="0.87705233966923468"/>
          <c:h val="0.78049296848347893"/>
        </c:manualLayout>
      </c:layout>
      <c:lineChart>
        <c:grouping val="standard"/>
        <c:varyColors val="0"/>
        <c:ser>
          <c:idx val="0"/>
          <c:order val="0"/>
          <c:tx>
            <c:v>Rota HIC</c:v>
          </c:tx>
          <c:spPr>
            <a:ln w="28575" cap="rnd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</a:ln>
            <a:effectLst/>
          </c:spPr>
          <c:marker>
            <c:symbol val="diamond"/>
            <c:size val="10"/>
            <c:spPr>
              <a:solidFill>
                <a:schemeClr val="accent6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Rota_LIC!$B$26:$L$26</c:f>
              <c:numCache>
                <c:formatCode>0%</c:formatCode>
                <c:ptCount val="11"/>
                <c:pt idx="0">
                  <c:v>5.4545454545454543E-2</c:v>
                </c:pt>
                <c:pt idx="1">
                  <c:v>9.0909090909090912E-2</c:v>
                </c:pt>
                <c:pt idx="2">
                  <c:v>0.10909090909090909</c:v>
                </c:pt>
                <c:pt idx="3">
                  <c:v>0.14545454545454545</c:v>
                </c:pt>
                <c:pt idx="4">
                  <c:v>0.16363636363636364</c:v>
                </c:pt>
                <c:pt idx="5">
                  <c:v>0.18181818181818182</c:v>
                </c:pt>
                <c:pt idx="6">
                  <c:v>0.18181818181818182</c:v>
                </c:pt>
                <c:pt idx="7">
                  <c:v>0.23636363636363636</c:v>
                </c:pt>
                <c:pt idx="8">
                  <c:v>0.30909090909090908</c:v>
                </c:pt>
                <c:pt idx="9">
                  <c:v>0.32727272727272727</c:v>
                </c:pt>
                <c:pt idx="10">
                  <c:v>0.34545454545454546</c:v>
                </c:pt>
              </c:numCache>
            </c:numRef>
          </c:val>
          <c:smooth val="0"/>
        </c:ser>
        <c:ser>
          <c:idx val="1"/>
          <c:order val="1"/>
          <c:tx>
            <c:v>Rota UMIC non-Gavi</c:v>
          </c:tx>
          <c:spPr>
            <a:ln w="28575" cap="rnd" cmpd="sng" algn="ctr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rgbClr val="FFC000"/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Rota_LIC!$B$27:$P$27</c:f>
              <c:numCache>
                <c:formatCode>0%</c:formatCode>
                <c:ptCount val="15"/>
                <c:pt idx="0">
                  <c:v>5.8823529411764705E-2</c:v>
                </c:pt>
                <c:pt idx="1">
                  <c:v>9.8039215686274508E-2</c:v>
                </c:pt>
                <c:pt idx="2">
                  <c:v>0.11764705882352941</c:v>
                </c:pt>
                <c:pt idx="3">
                  <c:v>0.19607843137254902</c:v>
                </c:pt>
                <c:pt idx="4">
                  <c:v>0.19607843137254902</c:v>
                </c:pt>
                <c:pt idx="5">
                  <c:v>0.19607843137254902</c:v>
                </c:pt>
                <c:pt idx="6">
                  <c:v>0.27450980392156865</c:v>
                </c:pt>
                <c:pt idx="7">
                  <c:v>0.29411764705882354</c:v>
                </c:pt>
                <c:pt idx="8">
                  <c:v>0.31372549019607843</c:v>
                </c:pt>
                <c:pt idx="9">
                  <c:v>0.37254901960784315</c:v>
                </c:pt>
                <c:pt idx="10">
                  <c:v>0.41176470588235292</c:v>
                </c:pt>
                <c:pt idx="11">
                  <c:v>0.43137254901960786</c:v>
                </c:pt>
                <c:pt idx="12">
                  <c:v>0.43137254901960786</c:v>
                </c:pt>
                <c:pt idx="13">
                  <c:v>0.43137254901960786</c:v>
                </c:pt>
                <c:pt idx="14">
                  <c:v>0.45098039215686275</c:v>
                </c:pt>
              </c:numCache>
            </c:numRef>
          </c:val>
          <c:smooth val="0"/>
        </c:ser>
        <c:ser>
          <c:idx val="2"/>
          <c:order val="2"/>
          <c:tx>
            <c:v>Rota LMIC non-Gavi</c:v>
          </c:tx>
          <c:spPr>
            <a:ln w="2857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9"/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Rota_LIC!$B$28:$L$28</c:f>
              <c:numCache>
                <c:formatCode>0%</c:formatCode>
                <c:ptCount val="11"/>
                <c:pt idx="0">
                  <c:v>8.3333333333333329E-2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0.41666666666666669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0.58333333333333337</c:v>
                </c:pt>
                <c:pt idx="10">
                  <c:v>0.58333333333333337</c:v>
                </c:pt>
              </c:numCache>
            </c:numRef>
          </c:val>
          <c:smooth val="0"/>
        </c:ser>
        <c:ser>
          <c:idx val="3"/>
          <c:order val="3"/>
          <c:tx>
            <c:v>Rota Gavi</c:v>
          </c:tx>
          <c:spPr>
            <a:ln w="28575" cap="rnd" cmpd="sng" algn="ctr">
              <a:solidFill>
                <a:schemeClr val="accent6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x"/>
            <c:size val="9"/>
            <c:spPr>
              <a:noFill/>
              <a:ln w="9525" cap="flat" cmpd="sng" algn="ctr">
                <a:solidFill>
                  <a:schemeClr val="accent2">
                    <a:lumMod val="6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Rota_LIC!$B$29:$P$29</c:f>
              <c:numCache>
                <c:formatCode>0%</c:formatCode>
                <c:ptCount val="15"/>
                <c:pt idx="0">
                  <c:v>1.3698630136986301E-2</c:v>
                </c:pt>
                <c:pt idx="1">
                  <c:v>1.3698630136986301E-2</c:v>
                </c:pt>
                <c:pt idx="2">
                  <c:v>2.7397260273972601E-2</c:v>
                </c:pt>
                <c:pt idx="3">
                  <c:v>4.1095890410958902E-2</c:v>
                </c:pt>
                <c:pt idx="4">
                  <c:v>5.4794520547945202E-2</c:v>
                </c:pt>
                <c:pt idx="5">
                  <c:v>6.8493150684931503E-2</c:v>
                </c:pt>
                <c:pt idx="6">
                  <c:v>0.16438356164383561</c:v>
                </c:pt>
                <c:pt idx="7">
                  <c:v>0.26027397260273971</c:v>
                </c:pt>
                <c:pt idx="8">
                  <c:v>0.46575342465753422</c:v>
                </c:pt>
                <c:pt idx="9">
                  <c:v>0.52054794520547942</c:v>
                </c:pt>
                <c:pt idx="10">
                  <c:v>0.61643835616438358</c:v>
                </c:pt>
                <c:pt idx="11">
                  <c:v>0.69863013698630139</c:v>
                </c:pt>
                <c:pt idx="12">
                  <c:v>0.79452054794520544</c:v>
                </c:pt>
                <c:pt idx="13">
                  <c:v>0.83561643835616439</c:v>
                </c:pt>
                <c:pt idx="14">
                  <c:v>0.90410958904109584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3070640"/>
        <c:axId val="579573840"/>
      </c:lineChart>
      <c:catAx>
        <c:axId val="613070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 smtClean="0"/>
                  <a:t>Years since first introduction (2006)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2103368328958868"/>
              <c:y val="0.88683382482595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79573840"/>
        <c:crosses val="autoZero"/>
        <c:auto val="1"/>
        <c:lblAlgn val="ctr"/>
        <c:lblOffset val="100"/>
        <c:noMultiLvlLbl val="0"/>
      </c:catAx>
      <c:valAx>
        <c:axId val="5795738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baseline="0"/>
                  <a:t>Percentage of countries universally introduced rotavirus vaccine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/>
                </a:pPr>
                <a:endParaRPr lang="en-US" sz="1000" b="1" i="0" baseline="0"/>
              </a:p>
            </c:rich>
          </c:tx>
          <c:layout>
            <c:manualLayout>
              <c:xMode val="edge"/>
              <c:yMode val="edge"/>
              <c:x val="2.1052055993000873E-2"/>
              <c:y val="8.14921361181203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1307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646703253002479E-2"/>
          <c:y val="0.93557442569502525"/>
          <c:w val="0.84070643442296988"/>
          <c:h val="5.306891391427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863300202535"/>
          <c:y val="4.1285960366625775E-2"/>
          <c:w val="0.87705233966923468"/>
          <c:h val="0.78049296848347893"/>
        </c:manualLayout>
      </c:layout>
      <c:lineChart>
        <c:grouping val="standard"/>
        <c:varyColors val="0"/>
        <c:ser>
          <c:idx val="0"/>
          <c:order val="0"/>
          <c:tx>
            <c:v>IPV HIC</c:v>
          </c:tx>
          <c:spPr>
            <a:ln w="28575" cap="rnd" cmpd="sng" algn="ctr">
              <a:solidFill>
                <a:schemeClr val="accent3">
                  <a:tint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diamond"/>
            <c:size val="9"/>
            <c:spPr>
              <a:solidFill>
                <a:schemeClr val="accent3">
                  <a:tint val="58000"/>
                </a:schemeClr>
              </a:solidFill>
              <a:ln w="9525" cap="flat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IPV_LIC!$B$25:$BK$25</c:f>
              <c:numCache>
                <c:formatCode>0%</c:formatCode>
                <c:ptCount val="62"/>
                <c:pt idx="0">
                  <c:v>3.6363636363636362E-2</c:v>
                </c:pt>
                <c:pt idx="1">
                  <c:v>5.4545454545454543E-2</c:v>
                </c:pt>
                <c:pt idx="2">
                  <c:v>0.12727272727272726</c:v>
                </c:pt>
                <c:pt idx="3">
                  <c:v>0.16363636363636364</c:v>
                </c:pt>
                <c:pt idx="4">
                  <c:v>0.16363636363636364</c:v>
                </c:pt>
                <c:pt idx="5">
                  <c:v>0.18181818181818182</c:v>
                </c:pt>
                <c:pt idx="6">
                  <c:v>0.2</c:v>
                </c:pt>
                <c:pt idx="7">
                  <c:v>0.21818181818181817</c:v>
                </c:pt>
                <c:pt idx="8">
                  <c:v>0.23636363636363636</c:v>
                </c:pt>
                <c:pt idx="9">
                  <c:v>0.27272727272727271</c:v>
                </c:pt>
                <c:pt idx="10">
                  <c:v>0.27272727272727271</c:v>
                </c:pt>
                <c:pt idx="11">
                  <c:v>0.27272727272727271</c:v>
                </c:pt>
                <c:pt idx="12">
                  <c:v>0.27272727272727271</c:v>
                </c:pt>
                <c:pt idx="13">
                  <c:v>0.27272727272727271</c:v>
                </c:pt>
                <c:pt idx="14">
                  <c:v>0.27272727272727271</c:v>
                </c:pt>
                <c:pt idx="15">
                  <c:v>0.27272727272727271</c:v>
                </c:pt>
                <c:pt idx="16">
                  <c:v>0.27272727272727271</c:v>
                </c:pt>
                <c:pt idx="17">
                  <c:v>0.27272727272727271</c:v>
                </c:pt>
                <c:pt idx="18">
                  <c:v>0.27272727272727271</c:v>
                </c:pt>
                <c:pt idx="19">
                  <c:v>0.27272727272727271</c:v>
                </c:pt>
                <c:pt idx="20">
                  <c:v>0.27272727272727271</c:v>
                </c:pt>
                <c:pt idx="21">
                  <c:v>0.27272727272727271</c:v>
                </c:pt>
                <c:pt idx="22">
                  <c:v>0.27272727272727271</c:v>
                </c:pt>
                <c:pt idx="23">
                  <c:v>0.27272727272727271</c:v>
                </c:pt>
                <c:pt idx="24">
                  <c:v>0.27272727272727271</c:v>
                </c:pt>
                <c:pt idx="25">
                  <c:v>0.27272727272727271</c:v>
                </c:pt>
                <c:pt idx="26">
                  <c:v>0.27272727272727271</c:v>
                </c:pt>
                <c:pt idx="27">
                  <c:v>0.29090909090909089</c:v>
                </c:pt>
                <c:pt idx="28">
                  <c:v>0.29090909090909089</c:v>
                </c:pt>
                <c:pt idx="29">
                  <c:v>0.29090909090909089</c:v>
                </c:pt>
                <c:pt idx="30">
                  <c:v>0.29090909090909089</c:v>
                </c:pt>
                <c:pt idx="31">
                  <c:v>0.29090909090909089</c:v>
                </c:pt>
                <c:pt idx="32">
                  <c:v>0.29090909090909089</c:v>
                </c:pt>
                <c:pt idx="33">
                  <c:v>0.29090909090909089</c:v>
                </c:pt>
                <c:pt idx="34">
                  <c:v>0.29090909090909089</c:v>
                </c:pt>
                <c:pt idx="35">
                  <c:v>0.29090909090909089</c:v>
                </c:pt>
                <c:pt idx="36">
                  <c:v>0.29090909090909089</c:v>
                </c:pt>
                <c:pt idx="37">
                  <c:v>0.29090909090909089</c:v>
                </c:pt>
                <c:pt idx="38">
                  <c:v>0.30909090909090908</c:v>
                </c:pt>
                <c:pt idx="39">
                  <c:v>0.30909090909090908</c:v>
                </c:pt>
                <c:pt idx="40">
                  <c:v>0.34545454545454546</c:v>
                </c:pt>
                <c:pt idx="41">
                  <c:v>0.34545454545454546</c:v>
                </c:pt>
                <c:pt idx="42">
                  <c:v>0.36363636363636365</c:v>
                </c:pt>
                <c:pt idx="43">
                  <c:v>0.38181818181818183</c:v>
                </c:pt>
                <c:pt idx="44">
                  <c:v>0.4</c:v>
                </c:pt>
                <c:pt idx="45">
                  <c:v>0.4</c:v>
                </c:pt>
                <c:pt idx="46">
                  <c:v>0.41818181818181815</c:v>
                </c:pt>
                <c:pt idx="47">
                  <c:v>0.45454545454545453</c:v>
                </c:pt>
                <c:pt idx="48">
                  <c:v>0.50909090909090904</c:v>
                </c:pt>
                <c:pt idx="49">
                  <c:v>0.5636363636363636</c:v>
                </c:pt>
                <c:pt idx="50">
                  <c:v>0.6</c:v>
                </c:pt>
                <c:pt idx="51">
                  <c:v>0.61818181818181817</c:v>
                </c:pt>
                <c:pt idx="52">
                  <c:v>0.63636363636363635</c:v>
                </c:pt>
                <c:pt idx="53">
                  <c:v>0.70909090909090911</c:v>
                </c:pt>
                <c:pt idx="54">
                  <c:v>0.70909090909090911</c:v>
                </c:pt>
                <c:pt idx="55">
                  <c:v>0.8</c:v>
                </c:pt>
                <c:pt idx="56">
                  <c:v>0.81818181818181823</c:v>
                </c:pt>
                <c:pt idx="57">
                  <c:v>0.8545454545454545</c:v>
                </c:pt>
                <c:pt idx="58">
                  <c:v>0.87272727272727268</c:v>
                </c:pt>
                <c:pt idx="59">
                  <c:v>0.87272727272727268</c:v>
                </c:pt>
                <c:pt idx="60">
                  <c:v>0.96363636363636362</c:v>
                </c:pt>
                <c:pt idx="61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v>IPV UMIC non-Gavi</c:v>
          </c:tx>
          <c:spPr>
            <a:ln w="28575" cap="rnd" cmpd="sng" algn="ctr">
              <a:solidFill>
                <a:schemeClr val="accent3">
                  <a:tint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3">
                  <a:tint val="86000"/>
                </a:schemeClr>
              </a:solidFill>
              <a:ln w="9525" cap="flat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IPV_LIC!$B$26:$BK$26</c:f>
              <c:numCache>
                <c:formatCode>0%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1.9607843137254902E-2</c:v>
                </c:pt>
                <c:pt idx="5">
                  <c:v>3.9215686274509803E-2</c:v>
                </c:pt>
                <c:pt idx="6">
                  <c:v>3.9215686274509803E-2</c:v>
                </c:pt>
                <c:pt idx="7">
                  <c:v>3.9215686274509803E-2</c:v>
                </c:pt>
                <c:pt idx="8">
                  <c:v>3.9215686274509803E-2</c:v>
                </c:pt>
                <c:pt idx="9">
                  <c:v>3.9215686274509803E-2</c:v>
                </c:pt>
                <c:pt idx="10">
                  <c:v>3.9215686274509803E-2</c:v>
                </c:pt>
                <c:pt idx="11">
                  <c:v>3.9215686274509803E-2</c:v>
                </c:pt>
                <c:pt idx="12">
                  <c:v>3.9215686274509803E-2</c:v>
                </c:pt>
                <c:pt idx="13">
                  <c:v>3.9215686274509803E-2</c:v>
                </c:pt>
                <c:pt idx="14">
                  <c:v>3.9215686274509803E-2</c:v>
                </c:pt>
                <c:pt idx="15">
                  <c:v>3.9215686274509803E-2</c:v>
                </c:pt>
                <c:pt idx="16">
                  <c:v>3.9215686274509803E-2</c:v>
                </c:pt>
                <c:pt idx="17">
                  <c:v>3.9215686274509803E-2</c:v>
                </c:pt>
                <c:pt idx="18">
                  <c:v>3.9215686274509803E-2</c:v>
                </c:pt>
                <c:pt idx="19">
                  <c:v>3.9215686274509803E-2</c:v>
                </c:pt>
                <c:pt idx="20">
                  <c:v>3.9215686274509803E-2</c:v>
                </c:pt>
                <c:pt idx="21">
                  <c:v>3.9215686274509803E-2</c:v>
                </c:pt>
                <c:pt idx="22">
                  <c:v>3.9215686274509803E-2</c:v>
                </c:pt>
                <c:pt idx="23">
                  <c:v>3.9215686274509803E-2</c:v>
                </c:pt>
                <c:pt idx="24">
                  <c:v>3.9215686274509803E-2</c:v>
                </c:pt>
                <c:pt idx="25">
                  <c:v>3.9215686274509803E-2</c:v>
                </c:pt>
                <c:pt idx="26">
                  <c:v>3.9215686274509803E-2</c:v>
                </c:pt>
                <c:pt idx="27">
                  <c:v>3.9215686274509803E-2</c:v>
                </c:pt>
                <c:pt idx="28">
                  <c:v>3.9215686274509803E-2</c:v>
                </c:pt>
                <c:pt idx="29">
                  <c:v>3.9215686274509803E-2</c:v>
                </c:pt>
                <c:pt idx="30">
                  <c:v>3.9215686274509803E-2</c:v>
                </c:pt>
                <c:pt idx="31">
                  <c:v>3.9215686274509803E-2</c:v>
                </c:pt>
                <c:pt idx="32">
                  <c:v>3.9215686274509803E-2</c:v>
                </c:pt>
                <c:pt idx="33">
                  <c:v>3.9215686274509803E-2</c:v>
                </c:pt>
                <c:pt idx="34">
                  <c:v>3.9215686274509803E-2</c:v>
                </c:pt>
                <c:pt idx="35">
                  <c:v>3.9215686274509803E-2</c:v>
                </c:pt>
                <c:pt idx="36">
                  <c:v>3.9215686274509803E-2</c:v>
                </c:pt>
                <c:pt idx="37">
                  <c:v>3.9215686274509803E-2</c:v>
                </c:pt>
                <c:pt idx="38">
                  <c:v>3.9215686274509803E-2</c:v>
                </c:pt>
                <c:pt idx="39">
                  <c:v>3.9215686274509803E-2</c:v>
                </c:pt>
                <c:pt idx="40">
                  <c:v>3.9215686274509803E-2</c:v>
                </c:pt>
                <c:pt idx="41">
                  <c:v>3.9215686274509803E-2</c:v>
                </c:pt>
                <c:pt idx="42">
                  <c:v>3.9215686274509803E-2</c:v>
                </c:pt>
                <c:pt idx="43">
                  <c:v>3.9215686274509803E-2</c:v>
                </c:pt>
                <c:pt idx="44">
                  <c:v>3.9215686274509803E-2</c:v>
                </c:pt>
                <c:pt idx="45">
                  <c:v>3.9215686274509803E-2</c:v>
                </c:pt>
                <c:pt idx="46">
                  <c:v>3.9215686274509803E-2</c:v>
                </c:pt>
                <c:pt idx="47">
                  <c:v>5.8823529411764705E-2</c:v>
                </c:pt>
                <c:pt idx="48">
                  <c:v>5.8823529411764705E-2</c:v>
                </c:pt>
                <c:pt idx="49">
                  <c:v>5.8823529411764705E-2</c:v>
                </c:pt>
                <c:pt idx="50">
                  <c:v>7.8431372549019607E-2</c:v>
                </c:pt>
                <c:pt idx="51">
                  <c:v>7.8431372549019607E-2</c:v>
                </c:pt>
                <c:pt idx="52">
                  <c:v>9.8039215686274508E-2</c:v>
                </c:pt>
                <c:pt idx="53">
                  <c:v>0.17647058823529413</c:v>
                </c:pt>
                <c:pt idx="54">
                  <c:v>0.21568627450980393</c:v>
                </c:pt>
                <c:pt idx="55">
                  <c:v>0.25490196078431371</c:v>
                </c:pt>
                <c:pt idx="56">
                  <c:v>0.29411764705882354</c:v>
                </c:pt>
                <c:pt idx="57">
                  <c:v>0.31372549019607843</c:v>
                </c:pt>
                <c:pt idx="58">
                  <c:v>0.35294117647058826</c:v>
                </c:pt>
                <c:pt idx="59">
                  <c:v>0.45098039215686275</c:v>
                </c:pt>
                <c:pt idx="60">
                  <c:v>0.92156862745098034</c:v>
                </c:pt>
                <c:pt idx="61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v>IPV LMIC non-Gavi</c:v>
          </c:tx>
          <c:spPr>
            <a:ln w="28575" cap="rnd" cmpd="sng" algn="ctr">
              <a:solidFill>
                <a:schemeClr val="accent3">
                  <a:shade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9"/>
            <c:spPr>
              <a:solidFill>
                <a:schemeClr val="accent3">
                  <a:shade val="86000"/>
                </a:schemeClr>
              </a:solidFill>
              <a:ln w="9525" cap="flat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IPV_LIC!$B$27:$BK$27</c:f>
              <c:numCache>
                <c:formatCode>0%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8.3333333333333329E-2</c:v>
                </c:pt>
                <c:pt idx="54">
                  <c:v>8.3333333333333329E-2</c:v>
                </c:pt>
                <c:pt idx="55">
                  <c:v>8.3333333333333329E-2</c:v>
                </c:pt>
                <c:pt idx="56">
                  <c:v>8.3333333333333329E-2</c:v>
                </c:pt>
                <c:pt idx="57">
                  <c:v>8.3333333333333329E-2</c:v>
                </c:pt>
                <c:pt idx="58">
                  <c:v>0.16666666666666666</c:v>
                </c:pt>
                <c:pt idx="59">
                  <c:v>0.25</c:v>
                </c:pt>
                <c:pt idx="60">
                  <c:v>0.58333333333333337</c:v>
                </c:pt>
                <c:pt idx="61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v>IPV Gavi</c:v>
          </c:tx>
          <c:spPr>
            <a:ln w="28575" cap="rnd" cmpd="sng" algn="ctr">
              <a:solidFill>
                <a:schemeClr val="accent3">
                  <a:shade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x"/>
            <c:size val="9"/>
            <c:spPr>
              <a:noFill/>
              <a:ln w="9525" cap="flat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IPV_LIC!$B$28:$BK$28</c:f>
              <c:numCache>
                <c:formatCode>0%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1.3698630136986301E-2</c:v>
                </c:pt>
                <c:pt idx="53">
                  <c:v>1.3698630136986301E-2</c:v>
                </c:pt>
                <c:pt idx="54">
                  <c:v>1.3698630136986301E-2</c:v>
                </c:pt>
                <c:pt idx="55">
                  <c:v>1.3698630136986301E-2</c:v>
                </c:pt>
                <c:pt idx="56">
                  <c:v>1.3698630136986301E-2</c:v>
                </c:pt>
                <c:pt idx="57">
                  <c:v>1.3698630136986301E-2</c:v>
                </c:pt>
                <c:pt idx="58">
                  <c:v>1.3698630136986301E-2</c:v>
                </c:pt>
                <c:pt idx="59">
                  <c:v>2.7397260273972601E-2</c:v>
                </c:pt>
                <c:pt idx="60">
                  <c:v>0.56164383561643838</c:v>
                </c:pt>
                <c:pt idx="61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571880"/>
        <c:axId val="579571096"/>
      </c:lineChart>
      <c:catAx>
        <c:axId val="579571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 smtClean="0"/>
                  <a:t>Years since first introduction (1955)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2103368328958868"/>
              <c:y val="0.88683382482595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79571096"/>
        <c:crosses val="autoZero"/>
        <c:auto val="1"/>
        <c:lblAlgn val="ctr"/>
        <c:lblOffset val="100"/>
        <c:noMultiLvlLbl val="0"/>
      </c:catAx>
      <c:valAx>
        <c:axId val="5795710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baseline="0"/>
                  <a:t>Percentage of countries universally introduced rotavirus vaccine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/>
                </a:pPr>
                <a:endParaRPr lang="en-US" sz="1000" b="1" i="0" baseline="0"/>
              </a:p>
            </c:rich>
          </c:tx>
          <c:layout>
            <c:manualLayout>
              <c:xMode val="edge"/>
              <c:yMode val="edge"/>
              <c:x val="2.1052055993000873E-2"/>
              <c:y val="8.14921361181203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79571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646703253002479E-2"/>
          <c:y val="0.93557442569502525"/>
          <c:w val="0.84070643442296988"/>
          <c:h val="5.306891391427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AB003E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AB003E"/>
                </a:solidFill>
                <a:prstDash val="solid"/>
              </a:ln>
            </c:spPr>
          </c:dPt>
          <c:cat>
            <c:numRef>
              <c:extLst>
                <c:ext xmlns:c15="http://schemas.microsoft.com/office/drawing/2012/chart" uri="{02D57815-91ED-43cb-92C2-25804820EDAC}">
                  <c15:fullRef>
                    <c15:sqref>Hib!$S$4:$S$19</c15:sqref>
                  </c15:fullRef>
                </c:ext>
              </c:extLst>
              <c:f>Hib!$S$4:$S$19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Hib!$V$4:$V$24</c15:sqref>
                  </c15:fullRef>
                </c:ext>
              </c:extLst>
              <c:f>Hib!$V$4:$V$19</c:f>
              <c:numCache>
                <c:formatCode>General</c:formatCode>
                <c:ptCount val="16"/>
                <c:pt idx="0">
                  <c:v>59</c:v>
                </c:pt>
                <c:pt idx="1">
                  <c:v>67</c:v>
                </c:pt>
                <c:pt idx="2">
                  <c:v>80</c:v>
                </c:pt>
                <c:pt idx="3">
                  <c:v>84</c:v>
                </c:pt>
                <c:pt idx="4">
                  <c:v>87</c:v>
                </c:pt>
                <c:pt idx="5">
                  <c:v>95</c:v>
                </c:pt>
                <c:pt idx="6">
                  <c:v>103</c:v>
                </c:pt>
                <c:pt idx="7">
                  <c:v>112</c:v>
                </c:pt>
                <c:pt idx="8">
                  <c:v>134</c:v>
                </c:pt>
                <c:pt idx="9">
                  <c:v>158</c:v>
                </c:pt>
                <c:pt idx="10">
                  <c:v>167</c:v>
                </c:pt>
                <c:pt idx="11">
                  <c:v>176</c:v>
                </c:pt>
                <c:pt idx="12">
                  <c:v>183</c:v>
                </c:pt>
                <c:pt idx="13">
                  <c:v>189</c:v>
                </c:pt>
                <c:pt idx="14">
                  <c:v>192</c:v>
                </c:pt>
                <c:pt idx="15">
                  <c:v>192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categoryFilterExceptions>
                <c15:categoryFilterException>
                  <c15:sqref>Hib!$V$20</c15:sqref>
                  <c15:spPr xmlns:c15="http://schemas.microsoft.com/office/drawing/2012/chart">
                    <a:ln w="57150">
                      <a:solidFill>
                        <a:srgbClr val="AB003E"/>
                      </a:solidFill>
                      <a:prstDash val="dash"/>
                    </a:ln>
                  </c15:spPr>
                  <c15:bubble3D val="0"/>
                </c15:categoryFilterException>
                <c15:categoryFilterException>
                  <c15:sqref>Hib!$V$21</c15:sqref>
                  <c15:spPr xmlns:c15="http://schemas.microsoft.com/office/drawing/2012/chart">
                    <a:ln w="57150">
                      <a:solidFill>
                        <a:srgbClr val="AB003E"/>
                      </a:solidFill>
                      <a:prstDash val="dash"/>
                    </a:ln>
                  </c15:spPr>
                  <c15:bubble3D val="0"/>
                </c15:categoryFilterException>
                <c15:categoryFilterException>
                  <c15:sqref>Hib!$V$22</c15:sqref>
                  <c15:spPr xmlns:c15="http://schemas.microsoft.com/office/drawing/2012/chart">
                    <a:ln w="57150">
                      <a:solidFill>
                        <a:srgbClr val="AB003E"/>
                      </a:solidFill>
                      <a:prstDash val="dash"/>
                    </a:ln>
                  </c15:spPr>
                  <c15:bubble3D val="0"/>
                </c15:categoryFilterException>
                <c15:categoryFilterException>
                  <c15:sqref>Hib!$V$23</c15:sqref>
                  <c15:spPr xmlns:c15="http://schemas.microsoft.com/office/drawing/2012/chart">
                    <a:ln w="57150">
                      <a:solidFill>
                        <a:srgbClr val="AB003E"/>
                      </a:solidFill>
                      <a:prstDash val="dash"/>
                    </a:ln>
                  </c15:spPr>
                  <c15:bubble3D val="0"/>
                </c15:categoryFilterException>
                <c15:categoryFilterException>
                  <c15:sqref>Hib!$V$24</c15:sqref>
                  <c15:spPr xmlns:c15="http://schemas.microsoft.com/office/drawing/2012/chart">
                    <a:ln w="57150">
                      <a:solidFill>
                        <a:srgbClr val="AB003E"/>
                      </a:solidFill>
                      <a:prstDash val="dash"/>
                    </a:ln>
                  </c15:spPr>
                  <c15:bubble3D val="0"/>
                </c15:categoryFilterException>
              </c15:categoryFilterExceptions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2745248"/>
        <c:axId val="582746032"/>
      </c:lineChart>
      <c:catAx>
        <c:axId val="58274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82746032"/>
        <c:crosses val="autoZero"/>
        <c:auto val="1"/>
        <c:lblAlgn val="ctr"/>
        <c:lblOffset val="100"/>
        <c:noMultiLvlLbl val="0"/>
      </c:catAx>
      <c:valAx>
        <c:axId val="582746032"/>
        <c:scaling>
          <c:orientation val="minMax"/>
          <c:max val="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82745248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B003E"/>
              </a:solidFill>
            </c:spPr>
          </c:dPt>
          <c:dPt>
            <c:idx val="1"/>
            <c:bubble3D val="0"/>
            <c:spPr>
              <a:solidFill>
                <a:srgbClr val="F60040"/>
              </a:solidFill>
            </c:spPr>
          </c:dPt>
          <c:dPt>
            <c:idx val="2"/>
            <c:bubble3D val="0"/>
            <c:spPr>
              <a:solidFill>
                <a:srgbClr val="FF5380"/>
              </a:solidFill>
            </c:spPr>
          </c:dPt>
          <c:dPt>
            <c:idx val="3"/>
            <c:bubble3D val="0"/>
            <c:spPr>
              <a:solidFill>
                <a:srgbClr val="FFA3BB"/>
              </a:solidFill>
            </c:spPr>
          </c:dPt>
          <c:dLbls>
            <c:dLbl>
              <c:idx val="0"/>
              <c:layout>
                <c:manualLayout>
                  <c:x val="0.28344788932633419"/>
                  <c:y val="-1.56316523268816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E4A717D1-BF7C-44B2-8CBE-57C442A899F8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49598D8A-2BC8-4140-B51E-F06FB5BCB424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countries</a:t>
                    </a:r>
                    <a:endParaRPr lang="en-US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150CBB68-19CA-4935-810C-D94A143C1A86}" type="PERCENTAG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54636591478697"/>
                      <c:h val="0.21059523809523806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8646616541353381E-3"/>
                  <c:y val="-0.14778815148106486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EE6C044-AF3D-4363-A7CD-DFF19CD24ECD}" type="CATEGORYNAM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15F73D5F-51CD-41D8-9ACD-30F4BFA6A66A}" type="CELLRAN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/>
                      <a:t> country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/>
                      <a:t>0.5%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'Hib Global'!$P$2:$P$5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'Hib Global'!$R$2:$R$5</c:f>
              <c:numCache>
                <c:formatCode>0.0%</c:formatCode>
                <c:ptCount val="4"/>
                <c:pt idx="0">
                  <c:v>0.98969072164948457</c:v>
                </c:pt>
                <c:pt idx="1">
                  <c:v>0</c:v>
                </c:pt>
                <c:pt idx="2">
                  <c:v>1.0309278350515464E-2</c:v>
                </c:pt>
                <c:pt idx="3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'Hib Global'!$Q$2:$Q$5</c15:f>
                <c15:dlblRangeCache>
                  <c:ptCount val="4"/>
                  <c:pt idx="0">
                    <c:v>192</c:v>
                  </c:pt>
                  <c:pt idx="1">
                    <c:v>0</c:v>
                  </c:pt>
                  <c:pt idx="2">
                    <c:v>2</c:v>
                  </c:pt>
                  <c:pt idx="3">
                    <c:v>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 smtClean="0">
                <a:solidFill>
                  <a:srgbClr val="000000"/>
                </a:solidFill>
                <a:latin typeface="Calibri"/>
              </a:rPr>
              <a:t>Hib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FF93B7"/>
              </a:solidFill>
            </c:spPr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0.20808527269308863"/>
                  <c:y val="-0.1389517279478608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 </a:t>
                    </a:r>
                  </a:p>
                  <a:p>
                    <a:pPr>
                      <a:defRPr sz="1600" b="1"/>
                    </a:pPr>
                    <a:fld id="{4F335F34-4A3B-413A-9D1F-6AA38E53BCCC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07009068596964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Hib_Charts!$F$14</c15:f>
                      <c15:dlblFieldTableCache>
                        <c:ptCount val="1"/>
                        <c:pt idx="0">
                          <c:v>79.0</c:v>
                        </c:pt>
                      </c15:dlblFieldTableCache>
                    </c15:dlblFTEntry>
                    <c15:dlblFTEntry>
                      <c15:txfldGUID>{4F335F34-4A3B-413A-9D1F-6AA38E53BCCC}</c15:txfldGUID>
                      <c15:f>Hib_Charts!$D$21</c15:f>
                      <c15:dlblFieldTableCache>
                        <c:ptCount val="1"/>
                        <c:pt idx="0">
                          <c:v>58%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16188507160075638"/>
                  <c:y val="0.110351991969032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9E9A247-7E38-49C2-9A38-444711B0BD83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85034086497984"/>
                      <c:h val="0.21304519439510558"/>
                    </c:manualLayout>
                  </c15:layout>
                  <c15:dlblFieldTable>
                    <c15:dlblFTEntry>
                      <c15:txfldGUID>{86F1B1D8-4BA3-4FA6-851E-B2D1A4D958A5}</c15:txfldGUID>
                      <c15:f>Hib_Charts!$F$15</c15:f>
                      <c15:dlblFieldTableCache>
                        <c:ptCount val="1"/>
                        <c:pt idx="0">
                          <c:v>56.1</c:v>
                        </c:pt>
                      </c15:dlblFieldTableCache>
                    </c15:dlblFTEntry>
                    <c15:dlblFTEntry>
                      <c15:txfldGUID>{D9E9A247-7E38-49C2-9A38-444711B0BD83}</c15:txfldGUID>
                      <c15:f>Hib_Charts!$D$22</c15:f>
                      <c15:dlblFieldTableCache>
                        <c:ptCount val="1"/>
                        <c:pt idx="0">
                          <c:v>42%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Hib_Charts!$C$14:$C$15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Hib_Charts!$D$14:$D$15</c:f>
              <c:numCache>
                <c:formatCode>0.00E+00</c:formatCode>
                <c:ptCount val="2"/>
                <c:pt idx="0">
                  <c:v>78964434.520000041</c:v>
                </c:pt>
                <c:pt idx="1">
                  <c:v>56072271.4799999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Hib_Charts!$F$14:$F$15</c15:f>
                <c15:dlblRangeCache>
                  <c:ptCount val="2"/>
                  <c:pt idx="0">
                    <c:v>79.0</c:v>
                  </c:pt>
                  <c:pt idx="1">
                    <c:v>56.1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 smtClean="0">
                <a:solidFill>
                  <a:srgbClr val="000000"/>
                </a:solidFill>
                <a:latin typeface="Calibri"/>
              </a:rPr>
              <a:t>Hib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3B7"/>
              </a:solidFill>
            </c:spPr>
          </c:dPt>
          <c:dPt>
            <c:idx val="1"/>
            <c:bubble3D val="0"/>
            <c:spPr>
              <a:solidFill>
                <a:srgbClr val="AB003E"/>
              </a:solidFill>
            </c:spPr>
          </c:dPt>
          <c:dLbls>
            <c:dLbl>
              <c:idx val="0"/>
              <c:layout>
                <c:manualLayout>
                  <c:x val="-0.27126970774659276"/>
                  <c:y val="-0.20753886115034911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3717336-4564-4017-8BF0-9B9C18F49F24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>
                        <a:defRPr sz="1600" b="1"/>
                      </a:pPr>
                      <a:t>[CELLREF]</a:t>
                    </a:fld>
                    <a:r>
                      <a:rPr lang="en-US" baseline="0"/>
                      <a:t> million </a:t>
                    </a:r>
                  </a:p>
                  <a:p>
                    <a:pPr>
                      <a:defRPr sz="1600" b="1"/>
                    </a:pPr>
                    <a:fld id="{21860648-0FAD-4903-AA77-99A1DFD6638F}" type="CELLREF">
                      <a:rPr lang="en-US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26268729788861"/>
                      <c:h val="0.21304519439510558"/>
                    </c:manualLayout>
                  </c15:layout>
                  <c15:dlblFieldTable>
                    <c15:dlblFTEntry>
                      <c15:txfldGUID>{DABE21D8-A72B-45DA-B1B6-C160F3B08F6D}</c15:txfldGUID>
                      <c15:f>Hib_Charts!$F$16</c15:f>
                      <c15:dlblFieldTableCache>
                        <c:ptCount val="1"/>
                        <c:pt idx="0">
                          <c:v>117.7</c:v>
                        </c:pt>
                      </c15:dlblFieldTableCache>
                    </c15:dlblFTEntry>
                    <c15:dlblFTEntry>
                      <c15:txfldGUID>{21860648-0FAD-4903-AA77-99A1DFD6638F}</c15:txfldGUID>
                      <c15:f>Hib_Charts!$D$23</c15:f>
                      <c15:dlblFieldTableCache>
                        <c:ptCount val="1"/>
                        <c:pt idx="0">
                          <c:v>87%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743080795505535"/>
                  <c:y val="0.2147648673134330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C1777D2C-3EA7-44C7-9EF8-0DF0BB358CF5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37826943500386"/>
                      <c:h val="0.24829780935464768"/>
                    </c:manualLayout>
                  </c15:layout>
                  <c15:dlblFieldTable>
                    <c15:dlblFTEntry>
                      <c15:txfldGUID>{E1FE4C13-D3CB-47BF-8E42-C4DE28AADCEB}</c15:txfldGUID>
                      <c15:f>Hib_Charts!$F$17</c15:f>
                      <c15:dlblFieldTableCache>
                        <c:ptCount val="1"/>
                        <c:pt idx="0">
                          <c:v>17.4</c:v>
                        </c:pt>
                      </c15:dlblFieldTableCache>
                    </c15:dlblFTEntry>
                    <c15:dlblFTEntry>
                      <c15:txfldGUID>{C1777D2C-3EA7-44C7-9EF8-0DF0BB358CF5}</c15:txfldGUID>
                      <c15:f>Hib_Charts!$D$24</c15:f>
                      <c15:dlblFieldTableCache>
                        <c:ptCount val="1"/>
                        <c:pt idx="0">
                          <c:v>13%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Hib_Charts!$C$16:$C$17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Hib_Charts!$D$16:$D$17</c:f>
              <c:numCache>
                <c:formatCode>0.00E+00</c:formatCode>
                <c:ptCount val="2"/>
                <c:pt idx="0">
                  <c:v>117658853.2</c:v>
                </c:pt>
                <c:pt idx="1">
                  <c:v>17377852.799999937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2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0.48308</cdr:x>
      <cdr:y>0.058</cdr:y>
    </cdr:from>
    <cdr:to>
      <cdr:x>0.65692</cdr:x>
      <cdr:y>0.09975</cdr:y>
    </cdr:to>
    <cdr:cxnSp macro="">
      <cdr:nvCxnSpPr>
        <cdr:cNvPr id="6" name="Elbow Connector 5"/>
        <cdr:cNvCxnSpPr/>
      </cdr:nvCxnSpPr>
      <cdr:spPr>
        <a:xfrm xmlns:a="http://schemas.openxmlformats.org/drawingml/2006/main" flipV="1">
          <a:off x="4417255" y="298587"/>
          <a:ext cx="1589650" cy="214955"/>
        </a:xfrm>
        <a:prstGeom xmlns:a="http://schemas.openxmlformats.org/drawingml/2006/main" prst="bentConnector3">
          <a:avLst>
            <a:gd name="adj1" fmla="val -443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D71B80FD-6C2C-4691-AE71-2B7B5A76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5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56F5E7B-761D-4AD1-B7F7-304639394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75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83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7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46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Hib vaccine</a:t>
            </a:r>
          </a:p>
          <a:p>
            <a:r>
              <a:rPr lang="en-US" baseline="0" dirty="0" smtClean="0"/>
              <a:t>Access = # of surviving infants that live in countries that have introduced </a:t>
            </a:r>
            <a:r>
              <a:rPr lang="en-US" baseline="0" dirty="0" err="1" smtClean="0"/>
              <a:t>Hib</a:t>
            </a:r>
            <a:r>
              <a:rPr lang="en-US" baseline="0" dirty="0" smtClean="0"/>
              <a:t> vaccine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8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60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9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71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countries that have introduced Hib vaccine</a:t>
            </a:r>
          </a:p>
          <a:p>
            <a:r>
              <a:rPr lang="en-US" baseline="0" dirty="0" smtClean="0"/>
              <a:t>Access = # of surviving infants that live in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countries that have introduced Hib vaccine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32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66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85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8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Belarus</a:t>
            </a:r>
            <a:r>
              <a:rPr lang="en-US" baseline="0" dirty="0" smtClean="0"/>
              <a:t> and Mauritius’s PCV product unknown.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90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Kyrgyzstan, Lesotho, and Mauritius</a:t>
            </a:r>
            <a:r>
              <a:rPr lang="en-US" baseline="0" dirty="0" smtClean="0"/>
              <a:t>’s PCV dosing schedule unknown.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97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include countries that are using and evaluating rotavirus vaccine, and countries that have yet to introduce but are modeling/projecting economic impact.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4/58 countries shown here are countries that have not yet introduced rotavirus vaccine, but are conducting modeled economic impact studies.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4 countries are: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China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Croatia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Malaysia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Somalia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94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PCV</a:t>
            </a:r>
          </a:p>
          <a:p>
            <a:r>
              <a:rPr lang="en-US" baseline="0" dirty="0" smtClean="0"/>
              <a:t>Access = # of surviving infants that live in countries that have introduced PCV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6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3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Introduced </a:t>
            </a:r>
            <a:r>
              <a:rPr lang="en-US" baseline="0" dirty="0" smtClean="0"/>
              <a:t>– Phased: Nigeria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09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countries that have introduced PCV</a:t>
            </a:r>
          </a:p>
          <a:p>
            <a:r>
              <a:rPr lang="en-US" baseline="0" dirty="0" smtClean="0"/>
              <a:t>Access = # of surviving infants that live in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countries that have introduced PCV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23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</a:t>
            </a:r>
            <a:r>
              <a:rPr lang="en-US" baseline="0" dirty="0" smtClean="0"/>
              <a:t>include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</a:t>
            </a:r>
            <a:r>
              <a:rPr lang="en-US" baseline="0" dirty="0" smtClean="0"/>
              <a:t>countries that are using and evaluating rotavirus vaccine, and countries that have yet to introduce but are modeling/projecting economic impact.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1/17 countries (Somalia) </a:t>
            </a:r>
            <a:r>
              <a:rPr lang="en-US" baseline="0" dirty="0" smtClean="0"/>
              <a:t>shown here </a:t>
            </a:r>
            <a:r>
              <a:rPr lang="en-US" baseline="0" dirty="0" smtClean="0"/>
              <a:t>has </a:t>
            </a:r>
            <a:r>
              <a:rPr lang="en-US" baseline="0" dirty="0" smtClean="0"/>
              <a:t>not yet introduced rotavirus vaccine, but </a:t>
            </a:r>
            <a:r>
              <a:rPr lang="en-US" baseline="0" dirty="0" smtClean="0"/>
              <a:t>is conducting </a:t>
            </a:r>
            <a:r>
              <a:rPr lang="en-US" baseline="0" dirty="0" smtClean="0"/>
              <a:t>modeled economic impact </a:t>
            </a:r>
            <a:r>
              <a:rPr lang="en-US" baseline="0" dirty="0" smtClean="0"/>
              <a:t>studies.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85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1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2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Subnational</a:t>
            </a:r>
            <a:r>
              <a:rPr lang="en-US" baseline="0" dirty="0" smtClean="0"/>
              <a:t> Intros: </a:t>
            </a:r>
            <a:r>
              <a:rPr lang="en-US" dirty="0" smtClean="0"/>
              <a:t>Canada</a:t>
            </a:r>
            <a:r>
              <a:rPr lang="en-US" dirty="0" smtClean="0"/>
              <a:t>, India, Italy,</a:t>
            </a:r>
            <a:r>
              <a:rPr lang="en-US" baseline="0" dirty="0" smtClean="0"/>
              <a:t> </a:t>
            </a:r>
            <a:r>
              <a:rPr lang="en-US" baseline="0" dirty="0" smtClean="0"/>
              <a:t>Mali, Philippines, </a:t>
            </a:r>
            <a:r>
              <a:rPr lang="en-US" baseline="0" dirty="0" smtClean="0"/>
              <a:t>Sweden, Thailand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58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Mauritius’s rotavirus vaccine product unknown.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India</a:t>
            </a:r>
            <a:r>
              <a:rPr lang="en-US" baseline="0" dirty="0" smtClean="0"/>
              <a:t> is using </a:t>
            </a:r>
            <a:r>
              <a:rPr lang="en-US" baseline="0" dirty="0" err="1" smtClean="0"/>
              <a:t>Rotavac</a:t>
            </a:r>
            <a:r>
              <a:rPr lang="en-US" baseline="0" dirty="0" smtClean="0"/>
              <a:t>, a monovalent rotavirus vaccine. The rest of the RV1-using countries are using </a:t>
            </a:r>
            <a:r>
              <a:rPr lang="en-US" baseline="0" dirty="0" err="1" smtClean="0"/>
              <a:t>Rotarix</a:t>
            </a:r>
            <a:r>
              <a:rPr lang="en-US" baseline="0" dirty="0" smtClean="0"/>
              <a:t> (by GSK).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90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Mauritius’s </a:t>
            </a:r>
            <a:r>
              <a:rPr lang="en-US" dirty="0" err="1" smtClean="0"/>
              <a:t>rota</a:t>
            </a:r>
            <a:r>
              <a:rPr lang="en-US" dirty="0" smtClean="0"/>
              <a:t> dosing schedule unknown.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5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include countries that are using and evaluating rotavirus vaccine, and countries that have yet to introduce but are modeling/projecting economic impact.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10/47 countries shown here are countries that have not yet introduced rotavirus vaccine, but are conducting modeled economic impact studies.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10 countries are: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Albania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France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Indonesia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Iran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Ireland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Kyrgyzstan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Netherlands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Somalia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Turkey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Viet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1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Rota vaccine</a:t>
            </a:r>
          </a:p>
          <a:p>
            <a:r>
              <a:rPr lang="en-US" baseline="0" dirty="0" smtClean="0"/>
              <a:t>Access = # of surviving infants that live in countries that have introduced Rota vaccine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62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50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99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Subnational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-</a:t>
            </a:r>
            <a:r>
              <a:rPr lang="en-US" baseline="0" dirty="0" smtClean="0"/>
              <a:t>Mali</a:t>
            </a:r>
          </a:p>
          <a:p>
            <a:r>
              <a:rPr lang="en-US" baseline="0" dirty="0" smtClean="0"/>
              <a:t>-India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730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1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22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include countries that are using and evaluating rotavirus vaccine, and countries that have yet to introduce but are modeling/projecting economic impact.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4/19 </a:t>
            </a:r>
            <a:r>
              <a:rPr lang="en-US" baseline="0" dirty="0" smtClean="0"/>
              <a:t>countries shown here are countries that have not yet introduced rotavirus vaccine, but are conducting modeled economic impact studies.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</a:t>
            </a:r>
            <a:r>
              <a:rPr lang="en-US" baseline="0" dirty="0" smtClean="0"/>
              <a:t>4 countries </a:t>
            </a:r>
            <a:r>
              <a:rPr lang="en-US" baseline="0" dirty="0" smtClean="0"/>
              <a:t>are: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Indonesia</a:t>
            </a: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Kyrgyzstan</a:t>
            </a:r>
            <a:endParaRPr lang="en-US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Somalia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Viet </a:t>
            </a:r>
            <a:r>
              <a:rPr lang="en-US" dirty="0" smtClean="0"/>
              <a:t>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53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66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077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Subnational intros</a:t>
            </a:r>
            <a:r>
              <a:rPr lang="en-US" baseline="0" dirty="0" smtClean="0"/>
              <a:t>: China, Congo, Haiti, India, Philippines, Somalia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377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IPV product unknown for 26 countries: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ANTIGUA AND BARBUDA;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BOTSWANA;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CHINA;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COLOMBIA;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COOK ISLANDS;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DOMINICA;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GRENADA;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GUATEMALA;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NAMIBIA;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NAURU;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NICARAGUA;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PARAGUAY;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SAINT KITTS AND NEVI;S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SAINT LUCIA;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SAMOA;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SENEGAL;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SEYCHELLES;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SINGAPORE;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SURINAME;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THAILAND;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TONGA;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TRINIDAD AND TOBAGO;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TUNISIA;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TUVALU;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VANUATU;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-65" charset="0"/>
                <a:ea typeface="Arial" pitchFamily="-65" charset="0"/>
                <a:cs typeface="Arial" pitchFamily="-65" charset="0"/>
              </a:rPr>
              <a:t>VENEZUELA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6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Dosing schedule unknown for 11 countries:</a:t>
            </a:r>
            <a:r>
              <a:rPr lang="en-US" baseline="0" dirty="0" smtClean="0"/>
              <a:t> Algeria, Andorra, Antigua and Barbuda, Cote D’Ivoire, DPR Korea, Gambia, Libya, Macedonia, Nauru, Saint Kitts and Nevis, and Tonga.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802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Rota vaccine</a:t>
            </a:r>
          </a:p>
          <a:p>
            <a:r>
              <a:rPr lang="en-US" baseline="0" dirty="0" smtClean="0"/>
              <a:t>Access = # of surviving infants that live in countries that have introduced Rota vaccine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1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512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509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Subnational intros</a:t>
            </a:r>
            <a:r>
              <a:rPr lang="en-US" baseline="0" dirty="0" smtClean="0"/>
              <a:t>: Congo, Haiti, India, Somalia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3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30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9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2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07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REGIONAL/PHASED INTRODUCTIONS:</a:t>
            </a:r>
          </a:p>
          <a:p>
            <a:r>
              <a:rPr lang="en-US" dirty="0" smtClean="0"/>
              <a:t>-Belarus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3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CFDC9DE-BA50-4461-A4C6-0CDF4E50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2B93F-6A95-48D3-8FAA-63CADA225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71831-FC8D-4A75-A15B-099288A39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F3A87-979B-4D71-9710-265F18920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B3076-5D61-4918-B69F-84FE99C1F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CA1CC-3B9E-4B6D-932D-439681B3E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DC2B6-9B75-4872-AE31-FB87AAE5C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CB0C5-5E03-4D4A-AAB2-D737A79FD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588F9-2B6F-44FA-8704-D5046BF48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6B65-F595-4480-9ADD-B2BB3684F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C71C2-CBC6-435A-95AE-E2EA1170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1C45C-7EA8-4130-B538-AC5A287C1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</p:spPr>
        <p:txBody>
          <a:bodyPr anchor="t"/>
          <a:lstStyle>
            <a:lvl1pPr algn="r">
              <a:defRPr sz="1000"/>
            </a:lvl1pPr>
          </a:lstStyle>
          <a:p>
            <a:pPr>
              <a:defRPr/>
            </a:pPr>
            <a:fld id="{557E62C0-60BF-4A35-A52F-A234B75CE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CAF1-4DA0-464E-A7B9-6837681C1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61C75-A22D-436D-A9F1-68FAC51A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24E56-DF77-4022-802E-8E7FA97E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A125-F9C1-4A33-BACA-1B19CAD2E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C3923-FA7A-4C1D-8E32-6D807674B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EB22C-C71D-442C-AAD5-DD012A3B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0839D-CEDF-4899-8B3E-B3540ED12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4BAE-2F3F-4CCD-ACE8-AB9037182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B440-B2CC-488E-9005-710D5B83E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07EAA-514E-4CC6-AB02-43BF76F0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00200" y="609600"/>
            <a:ext cx="6858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A5937-CD8E-4D45-B23E-EF963584C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34A7-8C51-4FA1-9E67-5A4AA3E8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31404-790C-462D-A5F4-AF433233D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B95BF-A56C-4E5E-A614-D535F6B5D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54330-4020-47E7-B1C9-96692CD73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C018-7E5F-4077-B566-15EBEB98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65A32-D5D4-4AE9-AD9F-6480A50D7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A1AC-2B9E-4EAD-AF4B-7461767E9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698CD-8F5A-432C-8DB2-D0E06FF5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5ABB2-0627-40E1-80CA-A66EED973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4D72E-E6ED-459D-A94F-84440B5E5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B00E5-2B64-4996-8C6E-ED0E1DDD4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269875" y="6407150"/>
            <a:ext cx="482600" cy="3190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chemeClr val="bg1"/>
                </a:solidFill>
                <a:latin typeface="Times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D7E10B7E-A6C8-41D7-8412-080A31408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713" y="1338263"/>
            <a:ext cx="37306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738" y="1338263"/>
            <a:ext cx="37306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95250"/>
            <a:ext cx="1927225" cy="595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7275" y="95250"/>
            <a:ext cx="5634038" cy="595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95250"/>
            <a:ext cx="7713663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28713" y="1338263"/>
            <a:ext cx="3730625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11738" y="1338263"/>
            <a:ext cx="3730625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11738" y="3768725"/>
            <a:ext cx="3730625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95250"/>
            <a:ext cx="7713663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28713" y="1338263"/>
            <a:ext cx="7613650" cy="47085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57275" y="95250"/>
            <a:ext cx="7713663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0A247-236E-4D6E-9A3F-EDB2D88A5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A7935-D0D0-48C8-9E40-8F6B27DEB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45584-5DF9-400A-A165-8C44E687B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1263-2E54-47D3-9619-8AF2FBBE4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4F268-FE2D-451B-A553-662C0A890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6434-02FE-4317-A77E-55052EB3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31721-FA91-4088-879F-B6324432A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DE09-9743-45D5-BB4F-358CF06E0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57A52-0297-434B-A3C5-3B9013E55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D6711-52D7-4AA4-9C3B-E9A9DE97A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F7384-A248-4C9A-A5A5-850E4DF7F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60B1E-854E-41F7-81C1-F36E75689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B706-DF9E-425F-8A60-387367951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69411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1524000"/>
            <a:ext cx="3694112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7111D-EFBB-442B-AC6C-58A7C5E9A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A4C6C-30D7-42C3-966A-8C21BA5EF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93C20-07F8-40A5-BDA7-92D65A38E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97797-9A79-4317-8778-19C87F085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81545-B4FC-4C28-97C0-FF8331689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D1FBA-649E-4FF3-A305-52360BE30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2DF40-9232-481A-8F15-AD65AB101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884363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55054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3DEC4-14A3-4077-B672-98AC38851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6/13/2016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6584950"/>
            <a:ext cx="8048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44" name="Text Box 12" descr="Light downward diagonal"/>
          <p:cNvSpPr txBox="1">
            <a:spLocks noChangeArrowheads="1"/>
          </p:cNvSpPr>
          <p:nvPr/>
        </p:nvSpPr>
        <p:spPr bwMode="auto">
          <a:xfrm>
            <a:off x="9525" y="6316663"/>
            <a:ext cx="1235075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Draft.v1</a:t>
            </a:r>
          </a:p>
          <a:p>
            <a:pPr eaLnBrk="0" hangingPunct="0">
              <a:defRPr/>
            </a:pPr>
            <a:r>
              <a:rPr lang="en-US" sz="900" b="0" i="1" dirty="0" err="1" smtClean="0">
                <a:solidFill>
                  <a:schemeClr val="bg1"/>
                </a:solidFill>
                <a:latin typeface="Arial Narrow" charset="0"/>
                <a:cs typeface="Arial" charset="0"/>
              </a:rPr>
              <a:t>Gavi</a:t>
            </a:r>
            <a:r>
              <a:rPr lang="en-US" sz="900" b="0" i="1" dirty="0" smtClean="0">
                <a:solidFill>
                  <a:schemeClr val="bg1"/>
                </a:solidFill>
                <a:latin typeface="Arial Narrow" charset="0"/>
                <a:cs typeface="Arial" charset="0"/>
              </a:rPr>
              <a:t> </a:t>
            </a: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Investment Case</a:t>
            </a:r>
          </a:p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Page </a:t>
            </a:r>
            <a:fld id="{5966EE2C-E2DE-4A03-BC58-AFC16DE2DBF7}" type="slidenum">
              <a:rPr lang="en-US" sz="900" b="0" i="1">
                <a:solidFill>
                  <a:schemeClr val="bg1"/>
                </a:solidFill>
                <a:latin typeface="Arial Narrow" charset="0"/>
                <a:cs typeface="Arial" charset="0"/>
              </a:rPr>
              <a:pPr eaLnBrk="0" hangingPunct="0">
                <a:defRPr/>
              </a:pPr>
              <a:t>‹#›</a:t>
            </a:fld>
            <a:endParaRPr lang="en-US" sz="900" b="0" i="1" dirty="0">
              <a:solidFill>
                <a:schemeClr val="bg1"/>
              </a:solidFill>
              <a:latin typeface="Arial Narrow" charset="0"/>
              <a:cs typeface="Arial" charset="0"/>
            </a:endParaRPr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 flipV="1">
            <a:off x="942975" y="796925"/>
            <a:ext cx="7837488" cy="58738"/>
          </a:xfrm>
          <a:prstGeom prst="rect">
            <a:avLst/>
          </a:prstGeom>
          <a:gradFill rotWithShape="1">
            <a:gsLst>
              <a:gs pos="0">
                <a:srgbClr val="23656B"/>
              </a:gs>
              <a:gs pos="50000">
                <a:schemeClr val="hlink"/>
              </a:gs>
              <a:gs pos="100000">
                <a:srgbClr val="23656B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>
              <a:defRPr/>
            </a:pPr>
            <a:endParaRPr lang="en-US">
              <a:latin typeface="Times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  <p:sldLayoutId id="21474847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6" r:id="rId1"/>
    <p:sldLayoutId id="2147484707" r:id="rId2"/>
    <p:sldLayoutId id="2147484708" r:id="rId3"/>
    <p:sldLayoutId id="2147484709" r:id="rId4"/>
    <p:sldLayoutId id="2147484710" r:id="rId5"/>
    <p:sldLayoutId id="2147484711" r:id="rId6"/>
    <p:sldLayoutId id="2147484712" r:id="rId7"/>
    <p:sldLayoutId id="2147484713" r:id="rId8"/>
    <p:sldLayoutId id="2147484714" r:id="rId9"/>
    <p:sldLayoutId id="2147484715" r:id="rId10"/>
    <p:sldLayoutId id="2147484716" r:id="rId11"/>
    <p:sldLayoutId id="21474847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3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248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F0754925-9B9F-4045-A5BC-0FE40823C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9400" y="6224588"/>
            <a:ext cx="18526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6584950"/>
            <a:ext cx="8048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3323" name="Text Box 11" descr="Light downward diagonal"/>
          <p:cNvSpPr txBox="1">
            <a:spLocks noChangeArrowheads="1"/>
          </p:cNvSpPr>
          <p:nvPr/>
        </p:nvSpPr>
        <p:spPr bwMode="auto">
          <a:xfrm>
            <a:off x="9525" y="6316663"/>
            <a:ext cx="1235075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Draft.v1</a:t>
            </a:r>
          </a:p>
          <a:p>
            <a:pPr eaLnBrk="0" hangingPunct="0">
              <a:defRPr/>
            </a:pPr>
            <a:r>
              <a:rPr lang="en-US" sz="900" b="0" i="1" dirty="0" err="1" smtClean="0">
                <a:solidFill>
                  <a:schemeClr val="bg1"/>
                </a:solidFill>
                <a:latin typeface="Arial Narrow" charset="0"/>
                <a:cs typeface="Arial" charset="0"/>
              </a:rPr>
              <a:t>Gavi</a:t>
            </a:r>
            <a:r>
              <a:rPr lang="en-US" sz="900" b="0" i="1" dirty="0" smtClean="0">
                <a:solidFill>
                  <a:schemeClr val="bg1"/>
                </a:solidFill>
                <a:latin typeface="Arial Narrow" charset="0"/>
                <a:cs typeface="Arial" charset="0"/>
              </a:rPr>
              <a:t> </a:t>
            </a: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Investment Case</a:t>
            </a:r>
          </a:p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Page </a:t>
            </a:r>
            <a:fld id="{D97C2AC7-5B43-43F3-AE0B-2ADDC0E1C3A3}" type="slidenum">
              <a:rPr lang="en-US" sz="900" b="0" i="1">
                <a:solidFill>
                  <a:schemeClr val="bg1"/>
                </a:solidFill>
                <a:latin typeface="Arial Narrow" charset="0"/>
                <a:cs typeface="Arial" charset="0"/>
              </a:rPr>
              <a:pPr eaLnBrk="0" hangingPunct="0">
                <a:defRPr/>
              </a:pPr>
              <a:t>‹#›</a:t>
            </a:fld>
            <a:endParaRPr lang="en-US" sz="900" b="0" i="1" dirty="0">
              <a:solidFill>
                <a:schemeClr val="bg1"/>
              </a:solidFill>
              <a:latin typeface="Arial Narrow" charset="0"/>
              <a:cs typeface="Arial" charset="0"/>
            </a:endParaRPr>
          </a:p>
        </p:txBody>
      </p:sp>
      <p:sp>
        <p:nvSpPr>
          <p:cNvPr id="653324" name="Rectangle 12"/>
          <p:cNvSpPr>
            <a:spLocks noChangeArrowheads="1"/>
          </p:cNvSpPr>
          <p:nvPr/>
        </p:nvSpPr>
        <p:spPr bwMode="auto">
          <a:xfrm flipV="1">
            <a:off x="942975" y="796925"/>
            <a:ext cx="7837488" cy="58738"/>
          </a:xfrm>
          <a:prstGeom prst="rect">
            <a:avLst/>
          </a:prstGeom>
          <a:gradFill rotWithShape="1">
            <a:gsLst>
              <a:gs pos="0">
                <a:srgbClr val="23656B"/>
              </a:gs>
              <a:gs pos="50000">
                <a:schemeClr val="hlink"/>
              </a:gs>
              <a:gs pos="100000">
                <a:srgbClr val="23656B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>
              <a:defRPr/>
            </a:pPr>
            <a:endParaRPr lang="en-US">
              <a:latin typeface="Times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74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95275" y="630396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solidFill>
                  <a:schemeClr val="bg1"/>
                </a:solidFill>
                <a:latin typeface="Times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EC86EB1D-0830-43F6-BE45-0491BE892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58088" y="6424613"/>
            <a:ext cx="1444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 descr="JHSPHLogo_2Colo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89113" y="6421438"/>
            <a:ext cx="13081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  <p:sldLayoutId id="21474845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D36C2CDC-799E-4FDD-B66B-CB4170912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57275" y="95250"/>
            <a:ext cx="7713663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8713" y="1338263"/>
            <a:ext cx="76136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77175" y="6521450"/>
            <a:ext cx="117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  <p:sldLayoutId id="2147484599" r:id="rId12"/>
    <p:sldLayoutId id="2147484600" r:id="rId13"/>
    <p:sldLayoutId id="214748460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9pPr>
    </p:titleStyle>
    <p:bodyStyle>
      <a:lvl1pPr marL="231775" indent="-231775" algn="l" rtl="0" eaLnBrk="0" fontAlgn="base" hangingPunct="0">
        <a:spcBef>
          <a:spcPct val="50000"/>
        </a:spcBef>
        <a:spcAft>
          <a:spcPct val="0"/>
        </a:spcAft>
        <a:buFont typeface="Symbol" pitchFamily="18" charset="2"/>
        <a:buChar char="·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65138" indent="-231775" algn="l" rtl="0" eaLnBrk="0" fontAlgn="base" hangingPunct="0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682625" indent="-215900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900113" indent="-215900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1716088" indent="-62865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5pPr>
      <a:lvl6pPr marL="21732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6304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76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48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5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5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5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8866BD52-B58E-4CF3-9A23-30EAF959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310313"/>
            <a:ext cx="15240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9" descr="GAVI logo_low re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0" y="6324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10" descr="WHO-EN-C-H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48000" y="6289675"/>
            <a:ext cx="1600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13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75422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7540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96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48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103F7735-91A5-480E-ADEB-2009C4446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2" charset="2"/>
        <a:buChar char="q"/>
        <a:defRPr sz="1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2"/>
        </a:buClr>
        <a:buSzPct val="65000"/>
        <a:buFont typeface="Wingdings" pitchFamily="2" charset="2"/>
        <a:buChar char="n"/>
        <a:defRPr sz="12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2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  <p:sldLayoutId id="214748465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nh.nguyen@jh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1.xml"/><Relationship Id="rId4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1.xml"/><Relationship Id="rId4" Type="http://schemas.openxmlformats.org/officeDocument/2006/relationships/chart" Target="../charts/char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7.xml"/><Relationship Id="rId4" Type="http://schemas.openxmlformats.org/officeDocument/2006/relationships/chart" Target="../charts/char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9.xml"/><Relationship Id="rId4" Type="http://schemas.openxmlformats.org/officeDocument/2006/relationships/chart" Target="../charts/char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9.xml"/><Relationship Id="rId4" Type="http://schemas.openxmlformats.org/officeDocument/2006/relationships/chart" Target="../charts/chart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9.xml"/><Relationship Id="rId4" Type="http://schemas.openxmlformats.org/officeDocument/2006/relationships/chart" Target="../charts/char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hsph.edu/research/centers-and-institutes/ivac/view-hub/index.html" TargetMode="External"/><Relationship Id="rId2" Type="http://schemas.openxmlformats.org/officeDocument/2006/relationships/hyperlink" Target="http://www.view-hub.org/" TargetMode="Externa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0.jpg"/><Relationship Id="rId4" Type="http://schemas.openxmlformats.org/officeDocument/2006/relationships/hyperlink" Target="mailto:linh.nguyen@jhu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200271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VIEW-hub Report: Global Vaccine Introduction and Implementation</a:t>
            </a:r>
          </a:p>
        </p:txBody>
      </p:sp>
      <p:sp>
        <p:nvSpPr>
          <p:cNvPr id="106498" name="Subtitle 2"/>
          <p:cNvSpPr>
            <a:spLocks noGrp="1"/>
          </p:cNvSpPr>
          <p:nvPr>
            <p:ph type="subTitle" idx="1"/>
          </p:nvPr>
        </p:nvSpPr>
        <p:spPr>
          <a:xfrm>
            <a:off x="309563" y="1112838"/>
            <a:ext cx="8475662" cy="5034574"/>
          </a:xfrm>
        </p:spPr>
        <p:txBody>
          <a:bodyPr/>
          <a:lstStyle/>
          <a:p>
            <a:endParaRPr lang="en-US" sz="2800" b="1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ea typeface="ＭＳ Ｐゴシック" pitchFamily="34" charset="-128"/>
              </a:rPr>
              <a:t>IVAC VIEW-hub Global Vaccine Introduction and Implementation Report</a:t>
            </a:r>
          </a:p>
          <a:p>
            <a:r>
              <a:rPr lang="en-US" sz="2800" dirty="0" smtClean="0">
                <a:solidFill>
                  <a:schemeClr val="tx1"/>
                </a:solidFill>
                <a:ea typeface="ＭＳ Ｐゴシック" pitchFamily="34" charset="-128"/>
              </a:rPr>
              <a:t>March 2016</a:t>
            </a:r>
          </a:p>
          <a:p>
            <a:endParaRPr lang="en-US" sz="28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Johns Hopkins Bloomberg School of Public Health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International Vaccine Access Center (IVAC)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Developed from information in the VIEW-hub database/platform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For other VIEW-hub-related inquiries, </a:t>
            </a: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please contact Linh Nguyen at </a:t>
            </a: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  <a:hlinkClick r:id="rId3"/>
              </a:rPr>
              <a:t>linh.nguyen@jhu.edu</a:t>
            </a: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 </a:t>
            </a:r>
          </a:p>
          <a:p>
            <a:endParaRPr lang="en-US" sz="24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1" y="2699763"/>
            <a:ext cx="5534025" cy="159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Box 555"/>
          <p:cNvSpPr txBox="1"/>
          <p:nvPr/>
        </p:nvSpPr>
        <p:spPr>
          <a:xfrm>
            <a:off x="709118" y="111966"/>
            <a:ext cx="733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Hib Vaccine – Current Product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5" name="TextBox 4"/>
          <p:cNvSpPr txBox="1">
            <a:spLocks noChangeArrowheads="1"/>
          </p:cNvSpPr>
          <p:nvPr/>
        </p:nvSpPr>
        <p:spPr bwMode="auto">
          <a:xfrm>
            <a:off x="70894" y="585553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t="12049" r="16432" b="18867"/>
          <a:stretch/>
        </p:blipFill>
        <p:spPr>
          <a:xfrm>
            <a:off x="502920" y="841662"/>
            <a:ext cx="8138160" cy="496519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289081"/>
              </p:ext>
            </p:extLst>
          </p:nvPr>
        </p:nvGraphicFramePr>
        <p:xfrm>
          <a:off x="70894" y="4479314"/>
          <a:ext cx="2496036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2005626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Hib (Mono) (10)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DTP-</a:t>
                      </a:r>
                      <a:r>
                        <a:rPr lang="en-US" sz="1000" dirty="0" err="1" smtClean="0">
                          <a:latin typeface="Futura"/>
                          <a:cs typeface="Times" panose="02020603050405020304" pitchFamily="18" charset="0"/>
                        </a:rPr>
                        <a:t>HepB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-Hib (Penta) (118)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AB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Other combination vaccine (32)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DB1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Multiple formulations (32)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9" name="TextBox 8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62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Box 555"/>
          <p:cNvSpPr txBox="1"/>
          <p:nvPr/>
        </p:nvSpPr>
        <p:spPr>
          <a:xfrm>
            <a:off x="709118" y="111966"/>
            <a:ext cx="733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Hib Vaccine – Current Dosing Schedule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5" name="TextBox 4"/>
          <p:cNvSpPr txBox="1">
            <a:spLocks noChangeArrowheads="1"/>
          </p:cNvSpPr>
          <p:nvPr/>
        </p:nvSpPr>
        <p:spPr bwMode="auto">
          <a:xfrm>
            <a:off x="70894" y="585553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 smtClean="0"/>
              <a:t>Source: 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11590" r="16300" b="18746"/>
          <a:stretch/>
        </p:blipFill>
        <p:spPr>
          <a:xfrm>
            <a:off x="502920" y="836588"/>
            <a:ext cx="8138160" cy="49686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954610"/>
              </p:ext>
            </p:extLst>
          </p:nvPr>
        </p:nvGraphicFramePr>
        <p:xfrm>
          <a:off x="70894" y="4479314"/>
          <a:ext cx="1835024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344614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(14)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 (110)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3+1 (65)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4F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 and 3+1 (3)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2" name="TextBox 11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335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Global Coverage and Access to </a:t>
            </a:r>
            <a:r>
              <a:rPr lang="en-US" dirty="0" err="1" smtClean="0">
                <a:ea typeface="ＭＳ Ｐゴシック" pitchFamily="34" charset="-128"/>
              </a:rPr>
              <a:t>Hib</a:t>
            </a:r>
            <a:r>
              <a:rPr lang="en-US" dirty="0" smtClean="0">
                <a:ea typeface="ＭＳ Ｐゴシック" pitchFamily="34" charset="-128"/>
              </a:rPr>
              <a:t> Vaccine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5553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731550"/>
              </p:ext>
            </p:extLst>
          </p:nvPr>
        </p:nvGraphicFramePr>
        <p:xfrm>
          <a:off x="-251" y="838200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241850"/>
              </p:ext>
            </p:extLst>
          </p:nvPr>
        </p:nvGraphicFramePr>
        <p:xfrm>
          <a:off x="4597173" y="838200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</a:t>
            </a:r>
            <a:r>
              <a:rPr lang="en-US" sz="2800" b="0" dirty="0">
                <a:latin typeface="Calibri" pitchFamily="34" charset="0"/>
              </a:rPr>
              <a:t>Hib </a:t>
            </a:r>
            <a:r>
              <a:rPr lang="en-US" sz="2800" b="0" dirty="0" smtClean="0">
                <a:latin typeface="Calibri" pitchFamily="34" charset="0"/>
              </a:rPr>
              <a:t>Vaccine Introduction Status by Year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7066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54964"/>
            <a:ext cx="9144000" cy="5148072"/>
            <a:chOff x="0" y="854964"/>
            <a:chExt cx="9144000" cy="5148072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91767029"/>
                </p:ext>
              </p:extLst>
            </p:nvPr>
          </p:nvGraphicFramePr>
          <p:xfrm>
            <a:off x="0" y="854964"/>
            <a:ext cx="9144000" cy="51480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" name="Straight Connector 4"/>
            <p:cNvCxnSpPr/>
            <p:nvPr/>
          </p:nvCxnSpPr>
          <p:spPr>
            <a:xfrm>
              <a:off x="581892" y="1376217"/>
              <a:ext cx="838079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6631709" y="1077841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>
                  <a:solidFill>
                    <a:schemeClr val="accent3">
                      <a:lumMod val="75000"/>
                    </a:schemeClr>
                  </a:solidFill>
                </a:rPr>
                <a:t>100% </a:t>
              </a:r>
              <a:r>
                <a:rPr lang="en-US" sz="1400" i="1" dirty="0" err="1">
                  <a:solidFill>
                    <a:schemeClr val="accent3">
                      <a:lumMod val="75000"/>
                    </a:schemeClr>
                  </a:solidFill>
                </a:rPr>
                <a:t>Gavi</a:t>
              </a:r>
              <a:r>
                <a:rPr lang="en-US" sz="1400" i="1" baseline="0" dirty="0">
                  <a:solidFill>
                    <a:schemeClr val="accent3">
                      <a:lumMod val="75000"/>
                    </a:schemeClr>
                  </a:solidFill>
                </a:rPr>
                <a:t> countries reached</a:t>
              </a:r>
              <a:endParaRPr lang="en-US" sz="14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</a:t>
            </a:r>
            <a:r>
              <a:rPr lang="en-US" sz="2800" b="0" dirty="0" err="1" smtClean="0">
                <a:latin typeface="Calibri" pitchFamily="34" charset="0"/>
              </a:rPr>
              <a:t>Hib</a:t>
            </a:r>
            <a:r>
              <a:rPr lang="en-US" sz="2800" b="0" dirty="0" smtClean="0">
                <a:latin typeface="Calibri" pitchFamily="34" charset="0"/>
              </a:rPr>
              <a:t> Vaccine Introduction </a:t>
            </a:r>
            <a:r>
              <a:rPr lang="en-US" sz="2800" b="0" dirty="0">
                <a:latin typeface="Calibri" pitchFamily="34" charset="0"/>
              </a:rPr>
              <a:t>Status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752134"/>
              </p:ext>
            </p:extLst>
          </p:nvPr>
        </p:nvGraphicFramePr>
        <p:xfrm>
          <a:off x="0" y="836468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102" y="1349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Countries’ Introduction Status of </a:t>
            </a:r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Hib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Vaccine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5" name="TextBox 4"/>
          <p:cNvSpPr txBox="1">
            <a:spLocks noChangeArrowheads="1"/>
          </p:cNvSpPr>
          <p:nvPr/>
        </p:nvSpPr>
        <p:spPr bwMode="auto">
          <a:xfrm>
            <a:off x="70894" y="585553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0641" r="16041" b="19102"/>
          <a:stretch/>
        </p:blipFill>
        <p:spPr>
          <a:xfrm>
            <a:off x="475488" y="850392"/>
            <a:ext cx="8193024" cy="501091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539689"/>
              </p:ext>
            </p:extLst>
          </p:nvPr>
        </p:nvGraphicFramePr>
        <p:xfrm>
          <a:off x="162836" y="5150330"/>
          <a:ext cx="2271891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(73)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3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5113" y="252413"/>
            <a:ext cx="8228012" cy="838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b="0" dirty="0" smtClean="0"/>
              <a:t>Coverage and Access to </a:t>
            </a:r>
            <a:r>
              <a:rPr lang="en-US" b="0" dirty="0" err="1" smtClean="0"/>
              <a:t>Hib</a:t>
            </a:r>
            <a:r>
              <a:rPr lang="en-US" b="0" dirty="0" smtClean="0"/>
              <a:t> Vaccine in </a:t>
            </a:r>
            <a:r>
              <a:rPr lang="en-US" b="0" dirty="0" err="1" smtClean="0"/>
              <a:t>Gavi</a:t>
            </a:r>
            <a:r>
              <a:rPr lang="en-US" b="0" dirty="0" smtClean="0"/>
              <a:t> Countries</a:t>
            </a:r>
            <a:endParaRPr lang="en-US" b="0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471641"/>
              </p:ext>
            </p:extLst>
          </p:nvPr>
        </p:nvGraphicFramePr>
        <p:xfrm>
          <a:off x="0" y="868864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966"/>
              </p:ext>
            </p:extLst>
          </p:nvPr>
        </p:nvGraphicFramePr>
        <p:xfrm>
          <a:off x="4609626" y="868864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PCV Introduction </a:t>
            </a:r>
            <a:r>
              <a:rPr lang="en-US" sz="2800" b="0" dirty="0" smtClean="0">
                <a:latin typeface="Calibri" pitchFamily="34" charset="0"/>
              </a:rPr>
              <a:t>Status by Year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51225"/>
            <a:ext cx="9156884" cy="4918182"/>
            <a:chOff x="0" y="851225"/>
            <a:chExt cx="9156884" cy="4918182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10798550"/>
                </p:ext>
              </p:extLst>
            </p:nvPr>
          </p:nvGraphicFramePr>
          <p:xfrm>
            <a:off x="0" y="851225"/>
            <a:ext cx="9156884" cy="49181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80368" y="1080792"/>
              <a:ext cx="83393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4957654" y="1086457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chemeClr val="accent3">
                      <a:lumMod val="75000"/>
                    </a:schemeClr>
                  </a:solidFill>
                </a:rPr>
                <a:t>Target: 194 countries</a:t>
              </a:r>
              <a:endParaRPr lang="en-US" sz="14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PCV Introduction Status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22434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Global Introduction Status of PCV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0641" r="16041" b="19102"/>
          <a:stretch/>
        </p:blipFill>
        <p:spPr>
          <a:xfrm>
            <a:off x="475488" y="850392"/>
            <a:ext cx="8193024" cy="5010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541971"/>
              </p:ext>
            </p:extLst>
          </p:nvPr>
        </p:nvGraphicFramePr>
        <p:xfrm>
          <a:off x="162838" y="4938764"/>
          <a:ext cx="2415109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924699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(128)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3FF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Risk Program (6)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6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7145"/>
            <a:ext cx="9144000" cy="609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Vaccine Introduction by Income Group</a:t>
            </a:r>
          </a:p>
        </p:txBody>
      </p:sp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50468" y="5883001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50468" y="5627444"/>
            <a:ext cx="7442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PCV introduction in High-Income Countries</a:t>
            </a:r>
            <a:endParaRPr lang="en-US" sz="1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396380"/>
              </p:ext>
            </p:extLst>
          </p:nvPr>
        </p:nvGraphicFramePr>
        <p:xfrm>
          <a:off x="0" y="881708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 – Current Product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t="11860" r="16069" b="18306"/>
          <a:stretch/>
        </p:blipFill>
        <p:spPr>
          <a:xfrm>
            <a:off x="502920" y="827523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584685"/>
              </p:ext>
            </p:extLst>
          </p:nvPr>
        </p:nvGraphicFramePr>
        <p:xfrm>
          <a:off x="192079" y="4827515"/>
          <a:ext cx="2110446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620036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PCV10 (30)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PCV13 (94)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AB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PCV10 and PCV13 (11)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095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 – Current Dosing Schedule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3" t="11750" r="16177" b="18626"/>
          <a:stretch/>
        </p:blipFill>
        <p:spPr>
          <a:xfrm>
            <a:off x="502920" y="841761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768831"/>
              </p:ext>
            </p:extLst>
          </p:nvPr>
        </p:nvGraphicFramePr>
        <p:xfrm>
          <a:off x="70894" y="4479314"/>
          <a:ext cx="1835024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344614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(50)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 (58)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3+1 (25)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5E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and 3+1 (1)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5" name="TextBox 14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1531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PCV– Impact Studies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11808" r="16021" b="18595"/>
          <a:stretch/>
        </p:blipFill>
        <p:spPr>
          <a:xfrm>
            <a:off x="502920" y="849557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429464" y="5471023"/>
          <a:ext cx="3158623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7546"/>
                <a:gridCol w="2651077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199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Has ≥1 ongoing/published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impact study (58)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2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 txBox="1">
            <a:spLocks/>
          </p:cNvSpPr>
          <p:nvPr/>
        </p:nvSpPr>
        <p:spPr bwMode="auto">
          <a:xfrm>
            <a:off x="533400" y="17303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>
                <a:latin typeface="Calibri" pitchFamily="34" charset="0"/>
              </a:rPr>
              <a:t>Global Coverage and Access to PCV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9246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737132"/>
              </p:ext>
            </p:extLst>
          </p:nvPr>
        </p:nvGraphicFramePr>
        <p:xfrm>
          <a:off x="-2588" y="87781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368793"/>
              </p:ext>
            </p:extLst>
          </p:nvPr>
        </p:nvGraphicFramePr>
        <p:xfrm>
          <a:off x="4597173" y="87781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</a:t>
            </a:r>
            <a:r>
              <a:rPr lang="en-US" sz="2800" b="0" dirty="0">
                <a:latin typeface="Calibri" pitchFamily="34" charset="0"/>
              </a:rPr>
              <a:t>PCV Introduction </a:t>
            </a:r>
            <a:r>
              <a:rPr lang="en-US" sz="2800" b="0" dirty="0" smtClean="0">
                <a:latin typeface="Calibri" pitchFamily="34" charset="0"/>
              </a:rPr>
              <a:t>Status by Year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73124"/>
            <a:ext cx="9166678" cy="5007465"/>
            <a:chOff x="0" y="873124"/>
            <a:chExt cx="9166678" cy="5007465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78008885"/>
                </p:ext>
              </p:extLst>
            </p:nvPr>
          </p:nvGraphicFramePr>
          <p:xfrm>
            <a:off x="0" y="873124"/>
            <a:ext cx="9166678" cy="50074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38164" y="1319948"/>
              <a:ext cx="83393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4915450" y="1325613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chemeClr val="accent3">
                      <a:lumMod val="75000"/>
                    </a:schemeClr>
                  </a:solidFill>
                </a:rPr>
                <a:t>Target: 73 countries</a:t>
              </a:r>
              <a:endParaRPr lang="en-US" sz="14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</a:t>
            </a:r>
            <a:r>
              <a:rPr lang="en-US" sz="2800" b="0" dirty="0">
                <a:latin typeface="Calibri" pitchFamily="34" charset="0"/>
              </a:rPr>
              <a:t>PCV Introduction Status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88770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0643" r="16041" b="19103"/>
          <a:stretch/>
        </p:blipFill>
        <p:spPr>
          <a:xfrm>
            <a:off x="475488" y="841339"/>
            <a:ext cx="8193024" cy="5010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482" y="1711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err="1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 Countries’ Introduction Status of PCV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19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73825"/>
              </p:ext>
            </p:extLst>
          </p:nvPr>
        </p:nvGraphicFramePr>
        <p:xfrm>
          <a:off x="162836" y="4915389"/>
          <a:ext cx="2271891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(54)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2AE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Not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Introduced (18)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6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 txBox="1">
            <a:spLocks/>
          </p:cNvSpPr>
          <p:nvPr/>
        </p:nvSpPr>
        <p:spPr bwMode="auto">
          <a:xfrm>
            <a:off x="533400" y="17303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Coverage and Access to PCV in </a:t>
            </a:r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Countries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933720"/>
              </p:ext>
            </p:extLst>
          </p:nvPr>
        </p:nvGraphicFramePr>
        <p:xfrm>
          <a:off x="39970" y="865940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0569952"/>
              </p:ext>
            </p:extLst>
          </p:nvPr>
        </p:nvGraphicFramePr>
        <p:xfrm>
          <a:off x="4562118" y="865940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 – Impact Studies</a:t>
            </a:r>
          </a:p>
          <a:p>
            <a:pPr algn="ctr" eaLnBrk="0" hangingPunct="0"/>
            <a:r>
              <a:rPr lang="en-US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A Closer Look at </a:t>
            </a:r>
            <a:r>
              <a:rPr lang="en-US" b="0" dirty="0" err="1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Gavi</a:t>
            </a:r>
            <a:r>
              <a:rPr lang="en-US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 Countries</a:t>
            </a:r>
            <a:endParaRPr lang="en-US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8892" r="1845" b="22092"/>
          <a:stretch/>
        </p:blipFill>
        <p:spPr>
          <a:xfrm>
            <a:off x="261938" y="1082441"/>
            <a:ext cx="8528180" cy="447430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91240"/>
              </p:ext>
            </p:extLst>
          </p:nvPr>
        </p:nvGraphicFramePr>
        <p:xfrm>
          <a:off x="3429464" y="5471023"/>
          <a:ext cx="3158623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473"/>
                <a:gridCol w="2704150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199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Has ≥1 ongoing/published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impact study (17)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429464" y="5129831"/>
            <a:ext cx="1842332" cy="259866"/>
            <a:chOff x="3929204" y="5437922"/>
            <a:chExt cx="1842332" cy="259866"/>
          </a:xfrm>
        </p:grpSpPr>
        <p:sp>
          <p:nvSpPr>
            <p:cNvPr id="8" name="TextBox 7"/>
            <p:cNvSpPr txBox="1"/>
            <p:nvPr/>
          </p:nvSpPr>
          <p:spPr>
            <a:xfrm>
              <a:off x="4372199" y="5437922"/>
              <a:ext cx="1399337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 (73)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</p:spTree>
    <p:extLst>
      <p:ext uri="{BB962C8B-B14F-4D97-AF65-F5344CB8AC3E}">
        <p14:creationId xmlns:p14="http://schemas.microsoft.com/office/powerpoint/2010/main" val="12123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Rotavirus Vaccine </a:t>
            </a:r>
            <a:r>
              <a:rPr lang="en-US" sz="2800" b="0" dirty="0">
                <a:latin typeface="Calibri" pitchFamily="34" charset="0"/>
              </a:rPr>
              <a:t>Introduction </a:t>
            </a:r>
            <a:r>
              <a:rPr lang="en-US" sz="2800" b="0" dirty="0" smtClean="0">
                <a:latin typeface="Calibri" pitchFamily="34" charset="0"/>
              </a:rPr>
              <a:t>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07984"/>
            <a:ext cx="9116568" cy="5202936"/>
            <a:chOff x="0" y="807984"/>
            <a:chExt cx="9116568" cy="5202936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83873184"/>
                </p:ext>
              </p:extLst>
            </p:nvPr>
          </p:nvGraphicFramePr>
          <p:xfrm>
            <a:off x="0" y="807984"/>
            <a:ext cx="9116568" cy="5202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" name="Straight Connector 4"/>
            <p:cNvCxnSpPr/>
            <p:nvPr/>
          </p:nvCxnSpPr>
          <p:spPr>
            <a:xfrm>
              <a:off x="680368" y="1080792"/>
              <a:ext cx="8302752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4957654" y="1086457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chemeClr val="accent3">
                      <a:lumMod val="75000"/>
                    </a:schemeClr>
                  </a:solidFill>
                </a:rPr>
                <a:t>Target: 194 countries</a:t>
              </a:r>
              <a:endParaRPr lang="en-US" sz="14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94593"/>
            <a:ext cx="9144000" cy="65164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</a:t>
            </a:r>
            <a:r>
              <a:rPr lang="en-US" sz="2800" b="0" dirty="0" smtClean="0">
                <a:latin typeface="+mj-lt"/>
                <a:ea typeface="ＭＳ Ｐゴシック" charset="-128"/>
                <a:cs typeface="ＭＳ Ｐゴシック" charset="-128"/>
              </a:rPr>
              <a:t>Hib Vaccine </a:t>
            </a: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Introduction by Income Group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20998" y="581999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787175"/>
              </p:ext>
            </p:extLst>
          </p:nvPr>
        </p:nvGraphicFramePr>
        <p:xfrm>
          <a:off x="0" y="912437"/>
          <a:ext cx="9144000" cy="4741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Rotavirus Vaccine </a:t>
            </a:r>
            <a:r>
              <a:rPr lang="en-US" sz="2800" b="0" dirty="0">
                <a:latin typeface="Calibri" pitchFamily="34" charset="0"/>
              </a:rPr>
              <a:t>Introduction Status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4496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382978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4463" y="13069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prstClr val="black"/>
                </a:solidFill>
                <a:latin typeface="Times" charset="0"/>
                <a:ea typeface="ＭＳ Ｐゴシック" charset="-128"/>
              </a:rPr>
              <a:t>	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Global Introduction Status of Rotavirus Vaccine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0641" r="16042" b="19103"/>
          <a:stretch/>
        </p:blipFill>
        <p:spPr>
          <a:xfrm>
            <a:off x="475488" y="850392"/>
            <a:ext cx="8193024" cy="5010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9410"/>
              </p:ext>
            </p:extLst>
          </p:nvPr>
        </p:nvGraphicFramePr>
        <p:xfrm>
          <a:off x="162836" y="5150330"/>
          <a:ext cx="2271891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(80)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2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Rotavirus Vaccine – Current Product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12060" r="16157" b="19099"/>
          <a:stretch/>
        </p:blipFill>
        <p:spPr>
          <a:xfrm>
            <a:off x="502920" y="849557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288681"/>
              </p:ext>
            </p:extLst>
          </p:nvPr>
        </p:nvGraphicFramePr>
        <p:xfrm>
          <a:off x="192079" y="4827515"/>
          <a:ext cx="1681988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191578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RV1 (61)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RV5 (17)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AB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RV1 and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RV5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6176865" y="3694923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Futura"/>
              </a:rPr>
              <a:t>*</a:t>
            </a:r>
            <a:endParaRPr lang="en-US" dirty="0">
              <a:solidFill>
                <a:schemeClr val="tx2"/>
              </a:solidFill>
              <a:latin typeface="Futur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92980" y="5650018"/>
            <a:ext cx="4748100" cy="461665"/>
            <a:chOff x="4902337" y="5583346"/>
            <a:chExt cx="3638074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5029200" y="5628555"/>
              <a:ext cx="35112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1" dirty="0" smtClean="0">
                  <a:latin typeface="Futura"/>
                </a:rPr>
                <a:t>India is using a domestically manufactured RV1 (</a:t>
              </a:r>
              <a:r>
                <a:rPr lang="en-US" sz="1000" b="0" i="1" dirty="0" err="1" smtClean="0">
                  <a:latin typeface="Futura"/>
                </a:rPr>
                <a:t>Rotavac</a:t>
              </a:r>
              <a:r>
                <a:rPr lang="en-US" sz="1000" b="0" i="1" dirty="0" smtClean="0">
                  <a:latin typeface="Futura"/>
                </a:rPr>
                <a:t>, Bharat Vaccines).</a:t>
              </a:r>
              <a:endParaRPr lang="en-US" sz="1000" b="0" i="1" dirty="0">
                <a:latin typeface="Futur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02337" y="5583346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Futura"/>
                </a:rPr>
                <a:t>*</a:t>
              </a:r>
              <a:endParaRPr lang="en-US" dirty="0">
                <a:solidFill>
                  <a:schemeClr val="tx2"/>
                </a:solidFill>
                <a:latin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2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11915" r="16300" b="19032"/>
          <a:stretch/>
        </p:blipFill>
        <p:spPr>
          <a:xfrm>
            <a:off x="502920" y="841761"/>
            <a:ext cx="8138160" cy="49250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760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Rotavirus Vaccine – Current Dosing Schedule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47495"/>
              </p:ext>
            </p:extLst>
          </p:nvPr>
        </p:nvGraphicFramePr>
        <p:xfrm>
          <a:off x="214435" y="4893617"/>
          <a:ext cx="1835024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344614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2+0 (59)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 (18)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2+0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and 3+0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783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Rotavirus Vaccine – Impact Studies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2067" r="16292" b="18513"/>
          <a:stretch/>
        </p:blipFill>
        <p:spPr>
          <a:xfrm>
            <a:off x="502920" y="835512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66622"/>
              </p:ext>
            </p:extLst>
          </p:nvPr>
        </p:nvGraphicFramePr>
        <p:xfrm>
          <a:off x="3429464" y="5471023"/>
          <a:ext cx="3158623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7546"/>
                <a:gridCol w="2651077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199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Has ≥1 ongoing/published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impact study (47)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6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Coverage and Access to </a:t>
            </a:r>
            <a:r>
              <a:rPr lang="en-US" sz="2800" b="0" dirty="0" smtClean="0">
                <a:latin typeface="Calibri" pitchFamily="34" charset="0"/>
              </a:rPr>
              <a:t>Rotavirus </a:t>
            </a:r>
            <a:r>
              <a:rPr lang="en-US" sz="2800" b="0" dirty="0">
                <a:latin typeface="Calibri" pitchFamily="34" charset="0"/>
              </a:rPr>
              <a:t>Vaccine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382626"/>
              </p:ext>
            </p:extLst>
          </p:nvPr>
        </p:nvGraphicFramePr>
        <p:xfrm>
          <a:off x="0" y="85006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999828"/>
              </p:ext>
            </p:extLst>
          </p:nvPr>
        </p:nvGraphicFramePr>
        <p:xfrm>
          <a:off x="4597173" y="85006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Rotavirus Vaccine </a:t>
            </a:r>
            <a:r>
              <a:rPr lang="en-US" sz="2800" b="0" dirty="0">
                <a:latin typeface="Calibri" pitchFamily="34" charset="0"/>
              </a:rPr>
              <a:t>Introduction </a:t>
            </a:r>
            <a:r>
              <a:rPr lang="en-US" sz="2800" b="0" dirty="0" smtClean="0">
                <a:latin typeface="Calibri" pitchFamily="34" charset="0"/>
              </a:rPr>
              <a:t>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3716" y="827532"/>
            <a:ext cx="9116568" cy="5202936"/>
            <a:chOff x="13716" y="827532"/>
            <a:chExt cx="9116568" cy="5202936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61821906"/>
                </p:ext>
              </p:extLst>
            </p:nvPr>
          </p:nvGraphicFramePr>
          <p:xfrm>
            <a:off x="13716" y="827532"/>
            <a:ext cx="9116568" cy="5202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" name="Straight Connector 4"/>
            <p:cNvCxnSpPr/>
            <p:nvPr/>
          </p:nvCxnSpPr>
          <p:spPr>
            <a:xfrm>
              <a:off x="638164" y="1305878"/>
              <a:ext cx="83393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4929518" y="1016119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chemeClr val="accent3">
                      <a:lumMod val="75000"/>
                    </a:schemeClr>
                  </a:solidFill>
                </a:rPr>
                <a:t>Target: 73 countries</a:t>
              </a:r>
              <a:endParaRPr lang="en-US" sz="14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Rotavirus Vaccine </a:t>
            </a:r>
            <a:r>
              <a:rPr lang="en-US" sz="2800" b="0" dirty="0">
                <a:latin typeface="Calibri" pitchFamily="34" charset="0"/>
              </a:rPr>
              <a:t>Introduction Status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2786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1666" r="16041" b="18077"/>
          <a:stretch/>
        </p:blipFill>
        <p:spPr>
          <a:xfrm>
            <a:off x="475488" y="841339"/>
            <a:ext cx="8193024" cy="5010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75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       </a:t>
            </a:r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Countries’ Introduction Status of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Rotavirus Vaccine 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3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13937"/>
              </p:ext>
            </p:extLst>
          </p:nvPr>
        </p:nvGraphicFramePr>
        <p:xfrm>
          <a:off x="162836" y="4895283"/>
          <a:ext cx="2271891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(37)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2AE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Not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Introduced (34)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4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1069" y="204788"/>
            <a:ext cx="8952931" cy="838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b="0" dirty="0" smtClean="0"/>
              <a:t>Coverage and Access to Rotavirus Vaccine in </a:t>
            </a:r>
            <a:r>
              <a:rPr lang="en-US" b="0" dirty="0" err="1" smtClean="0"/>
              <a:t>Gavi</a:t>
            </a:r>
            <a:r>
              <a:rPr lang="en-US" b="0" dirty="0" smtClean="0"/>
              <a:t> Countries</a:t>
            </a:r>
            <a:endParaRPr lang="en-US" b="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961373"/>
              </p:ext>
            </p:extLst>
          </p:nvPr>
        </p:nvGraphicFramePr>
        <p:xfrm>
          <a:off x="40877" y="830921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504008"/>
              </p:ext>
            </p:extLst>
          </p:nvPr>
        </p:nvGraphicFramePr>
        <p:xfrm>
          <a:off x="4592438" y="830921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3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445" y="149225"/>
            <a:ext cx="9147445" cy="60752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PCV Introduction by Income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67" y="558391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PCV introduction in High-, Upper-, and Lower-Middle Income Countries</a:t>
            </a:r>
            <a:endParaRPr lang="en-US" sz="1400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097186"/>
              </p:ext>
            </p:extLst>
          </p:nvPr>
        </p:nvGraphicFramePr>
        <p:xfrm>
          <a:off x="0" y="885631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10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Rotavirus Vaccine – Impact Studies</a:t>
            </a:r>
          </a:p>
          <a:p>
            <a:pPr algn="ctr" eaLnBrk="0" hangingPunct="0"/>
            <a:r>
              <a:rPr lang="en-US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A Closer Look at </a:t>
            </a:r>
            <a:r>
              <a:rPr lang="en-US" b="0" dirty="0" err="1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Gavi</a:t>
            </a:r>
            <a:r>
              <a:rPr lang="en-US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 Countries</a:t>
            </a:r>
            <a:endParaRPr lang="en-US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8817" r="1799" b="21904"/>
          <a:stretch/>
        </p:blipFill>
        <p:spPr>
          <a:xfrm>
            <a:off x="306324" y="999607"/>
            <a:ext cx="8531352" cy="4471416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76094"/>
              </p:ext>
            </p:extLst>
          </p:nvPr>
        </p:nvGraphicFramePr>
        <p:xfrm>
          <a:off x="3429464" y="5471023"/>
          <a:ext cx="3158623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473"/>
                <a:gridCol w="2704150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199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Has ≥1 ongoing/published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impact study (19)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429464" y="5129831"/>
            <a:ext cx="1702373" cy="259866"/>
            <a:chOff x="3929204" y="5437922"/>
            <a:chExt cx="1702373" cy="259866"/>
          </a:xfrm>
        </p:grpSpPr>
        <p:sp>
          <p:nvSpPr>
            <p:cNvPr id="8" name="TextBox 7"/>
            <p:cNvSpPr txBox="1"/>
            <p:nvPr/>
          </p:nvSpPr>
          <p:spPr>
            <a:xfrm>
              <a:off x="4372199" y="5437922"/>
              <a:ext cx="125937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 (73)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045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IPV </a:t>
            </a:r>
            <a:r>
              <a:rPr lang="en-US" sz="2800" b="0" dirty="0">
                <a:latin typeface="Calibri" pitchFamily="34" charset="0"/>
              </a:rPr>
              <a:t>Introduction </a:t>
            </a:r>
            <a:r>
              <a:rPr lang="en-US" sz="2800" b="0" dirty="0" smtClean="0">
                <a:latin typeface="Calibri" pitchFamily="34" charset="0"/>
              </a:rPr>
              <a:t>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-21167" y="879537"/>
            <a:ext cx="9165167" cy="4989177"/>
            <a:chOff x="-21167" y="879537"/>
            <a:chExt cx="9165167" cy="49891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5339968"/>
                </p:ext>
              </p:extLst>
            </p:nvPr>
          </p:nvGraphicFramePr>
          <p:xfrm>
            <a:off x="-21167" y="879537"/>
            <a:ext cx="9165167" cy="4989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680368" y="1108928"/>
              <a:ext cx="83393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"/>
            <p:cNvSpPr txBox="1"/>
            <p:nvPr/>
          </p:nvSpPr>
          <p:spPr>
            <a:xfrm>
              <a:off x="4957654" y="1114593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rgbClr val="A6003B"/>
                  </a:solidFill>
                </a:rPr>
                <a:t>Target: 194 countries</a:t>
              </a:r>
              <a:endParaRPr lang="en-US" sz="1400" i="1" dirty="0">
                <a:solidFill>
                  <a:srgbClr val="A6003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9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56310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8785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IPV Introduction </a:t>
            </a:r>
            <a:r>
              <a:rPr lang="en-US" sz="2800" b="0" dirty="0">
                <a:latin typeface="Calibri" pitchFamily="34" charset="0"/>
              </a:rPr>
              <a:t>Status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4496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</p:spTree>
    <p:extLst>
      <p:ext uri="{BB962C8B-B14F-4D97-AF65-F5344CB8AC3E}">
        <p14:creationId xmlns:p14="http://schemas.microsoft.com/office/powerpoint/2010/main" val="9433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4463" y="13069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prstClr val="black"/>
                </a:solidFill>
                <a:latin typeface="Times" charset="0"/>
                <a:ea typeface="ＭＳ Ｐゴシック" charset="-128"/>
              </a:rPr>
              <a:t>	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Global Introduction Status of IPV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September 2015.</a:t>
            </a:r>
            <a:endParaRPr lang="en-US" sz="1100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0641" r="16041" b="19102"/>
          <a:stretch/>
        </p:blipFill>
        <p:spPr>
          <a:xfrm>
            <a:off x="475488" y="850392"/>
            <a:ext cx="8193024" cy="5010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33533"/>
              </p:ext>
            </p:extLst>
          </p:nvPr>
        </p:nvGraphicFramePr>
        <p:xfrm>
          <a:off x="162836" y="5150330"/>
          <a:ext cx="2271891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(157)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025894" y="5362834"/>
            <a:ext cx="4746812" cy="483195"/>
            <a:chOff x="4025894" y="5417919"/>
            <a:chExt cx="4746812" cy="483195"/>
          </a:xfrm>
        </p:grpSpPr>
        <p:grpSp>
          <p:nvGrpSpPr>
            <p:cNvPr id="8" name="Group 7"/>
            <p:cNvGrpSpPr/>
            <p:nvPr/>
          </p:nvGrpSpPr>
          <p:grpSpPr>
            <a:xfrm>
              <a:off x="4087258" y="5417919"/>
              <a:ext cx="2527583" cy="246221"/>
              <a:chOff x="4087258" y="5417919"/>
              <a:chExt cx="2527583" cy="246221"/>
            </a:xfrm>
          </p:grpSpPr>
          <p:sp>
            <p:nvSpPr>
              <p:cNvPr id="2" name="5-Point Star 1"/>
              <p:cNvSpPr/>
              <p:nvPr/>
            </p:nvSpPr>
            <p:spPr>
              <a:xfrm>
                <a:off x="4087258" y="5452590"/>
                <a:ext cx="209320" cy="176880"/>
              </a:xfrm>
              <a:prstGeom prst="star5">
                <a:avLst/>
              </a:prstGeom>
              <a:solidFill>
                <a:srgbClr val="CA7AF5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96578" y="5417919"/>
                <a:ext cx="23182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0" dirty="0" smtClean="0">
                    <a:latin typeface="Futura"/>
                  </a:rPr>
                  <a:t>Countries using IPV without OPV (49)</a:t>
                </a:r>
                <a:endParaRPr lang="en-US" sz="1000" b="0" dirty="0">
                  <a:latin typeface="Futura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025894" y="5654893"/>
              <a:ext cx="47468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latin typeface="Futura"/>
                </a:rPr>
                <a:t>Note: All other IPV-using countries are also using OPV in their national schedule.</a:t>
              </a:r>
              <a:endParaRPr lang="en-US" sz="1000" b="0" dirty="0">
                <a:latin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8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IPV – Current Product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11807" r="16292" b="18847"/>
          <a:stretch/>
        </p:blipFill>
        <p:spPr>
          <a:xfrm>
            <a:off x="502920" y="849557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24673"/>
              </p:ext>
            </p:extLst>
          </p:nvPr>
        </p:nvGraphicFramePr>
        <p:xfrm>
          <a:off x="214113" y="4532937"/>
          <a:ext cx="2110446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620036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IPV (Stand alone) (69)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Combination vaccine (54)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D1C8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Multiple formulations (14)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FBEB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Product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unknown (26)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025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230" y="157512"/>
            <a:ext cx="760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IPV– Current Dosing Schedule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2038" r="16292" b="19163"/>
          <a:stretch/>
        </p:blipFill>
        <p:spPr>
          <a:xfrm>
            <a:off x="502920" y="841761"/>
            <a:ext cx="8138160" cy="496519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45860"/>
              </p:ext>
            </p:extLst>
          </p:nvPr>
        </p:nvGraphicFramePr>
        <p:xfrm>
          <a:off x="267649" y="4172257"/>
          <a:ext cx="2511765" cy="168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2021355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3754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1+0 (73)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2+0 (15)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(11)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and/or 3+1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(53)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FBEB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Dosing Schedule Unknown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(11)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97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Coverage and Access to </a:t>
            </a:r>
            <a:r>
              <a:rPr lang="en-US" sz="2800" b="0" dirty="0" smtClean="0">
                <a:latin typeface="Calibri" pitchFamily="34" charset="0"/>
              </a:rPr>
              <a:t>IPV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173307"/>
              </p:ext>
            </p:extLst>
          </p:nvPr>
        </p:nvGraphicFramePr>
        <p:xfrm>
          <a:off x="-2683" y="85006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641176"/>
              </p:ext>
            </p:extLst>
          </p:nvPr>
        </p:nvGraphicFramePr>
        <p:xfrm>
          <a:off x="4551741" y="85006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99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IPV Introduction 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79537"/>
            <a:ext cx="9166678" cy="4989177"/>
            <a:chOff x="0" y="879537"/>
            <a:chExt cx="9166678" cy="49891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8785774"/>
                </p:ext>
              </p:extLst>
            </p:nvPr>
          </p:nvGraphicFramePr>
          <p:xfrm>
            <a:off x="0" y="879537"/>
            <a:ext cx="9166678" cy="4989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" name="Straight Connector 4"/>
            <p:cNvCxnSpPr/>
            <p:nvPr/>
          </p:nvCxnSpPr>
          <p:spPr>
            <a:xfrm>
              <a:off x="638164" y="1362149"/>
              <a:ext cx="8357616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4929517" y="1045743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rgbClr val="A6003B"/>
                  </a:solidFill>
                </a:rPr>
                <a:t>Target: 73 countries</a:t>
              </a:r>
              <a:endParaRPr lang="en-US" sz="1400" i="1" dirty="0">
                <a:solidFill>
                  <a:srgbClr val="A6003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3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38758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083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IPV Introduction </a:t>
            </a:r>
            <a:r>
              <a:rPr lang="en-US" sz="2800" b="0" dirty="0">
                <a:latin typeface="Calibri" pitchFamily="34" charset="0"/>
              </a:rPr>
              <a:t>Status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</p:spTree>
    <p:extLst>
      <p:ext uri="{BB962C8B-B14F-4D97-AF65-F5344CB8AC3E}">
        <p14:creationId xmlns:p14="http://schemas.microsoft.com/office/powerpoint/2010/main" val="25287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1666" r="16041" b="18077"/>
          <a:stretch/>
        </p:blipFill>
        <p:spPr>
          <a:xfrm>
            <a:off x="475488" y="841339"/>
            <a:ext cx="8193024" cy="5010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75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       </a:t>
            </a:r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Countries’ Introduction Status of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IPV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3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915443"/>
              </p:ext>
            </p:extLst>
          </p:nvPr>
        </p:nvGraphicFramePr>
        <p:xfrm>
          <a:off x="162836" y="4887051"/>
          <a:ext cx="2271891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(44)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2AE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Not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Introduced (25)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0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445" y="63297"/>
            <a:ext cx="9147445" cy="68293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</a:t>
            </a:r>
            <a:r>
              <a:rPr lang="en-US" sz="2800" b="0" dirty="0" smtClean="0">
                <a:latin typeface="+mj-lt"/>
                <a:ea typeface="ＭＳ Ｐゴシック" charset="-128"/>
                <a:cs typeface="ＭＳ Ｐゴシック" charset="-128"/>
              </a:rPr>
              <a:t>Rotavirus Vaccine </a:t>
            </a: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Introduction by Income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67" y="558391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RV introduction in High-, Upper-, and Lower-Middle Income Countries</a:t>
            </a:r>
            <a:endParaRPr lang="en-US" sz="1400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596463"/>
              </p:ext>
            </p:extLst>
          </p:nvPr>
        </p:nvGraphicFramePr>
        <p:xfrm>
          <a:off x="0" y="838174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1069" y="204788"/>
            <a:ext cx="895293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2800" b="0" dirty="0" smtClean="0"/>
              <a:t>Coverage and Access to IPV in </a:t>
            </a:r>
            <a:r>
              <a:rPr lang="en-US" sz="2800" b="0" dirty="0" err="1" smtClean="0"/>
              <a:t>Gavi</a:t>
            </a:r>
            <a:r>
              <a:rPr lang="en-US" sz="2800" b="0" dirty="0" smtClean="0"/>
              <a:t> Countries</a:t>
            </a:r>
            <a:endParaRPr lang="en-US" sz="2800" b="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023179"/>
              </p:ext>
            </p:extLst>
          </p:nvPr>
        </p:nvGraphicFramePr>
        <p:xfrm>
          <a:off x="0" y="850276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665884"/>
              </p:ext>
            </p:extLst>
          </p:nvPr>
        </p:nvGraphicFramePr>
        <p:xfrm>
          <a:off x="4597174" y="850276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4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204788"/>
            <a:ext cx="8351838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2800" b="0" dirty="0" smtClean="0"/>
              <a:t>Acknowledgements and Notes</a:t>
            </a:r>
            <a:endParaRPr lang="en-US" sz="2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64024" y="982639"/>
            <a:ext cx="840702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This report is developed by the International Vaccine Access Center (IVAC) at the Johns Hopkins Bloomberg School of Public Health, with support from </a:t>
            </a:r>
            <a:r>
              <a:rPr lang="en-US" sz="2000" b="0" dirty="0" err="1" smtClean="0">
                <a:latin typeface="+mn-lt"/>
              </a:rPr>
              <a:t>Gavi</a:t>
            </a:r>
            <a:r>
              <a:rPr lang="en-US" sz="2000" b="0" dirty="0" smtClean="0">
                <a:latin typeface="+mn-lt"/>
              </a:rPr>
              <a:t>, the Bill &amp; Melinda Gates Foundation, and The Task Force for Global Health.</a:t>
            </a:r>
          </a:p>
          <a:p>
            <a:endParaRPr lang="en-US" sz="2000" b="0" dirty="0" smtClean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Please note that all forecasted introductions in this report rest on assumptions and may vary. Planned vaccine introduction dates do not imply an obligation by </a:t>
            </a:r>
            <a:r>
              <a:rPr lang="en-US" sz="2000" b="0" dirty="0" err="1" smtClean="0">
                <a:latin typeface="+mn-lt"/>
              </a:rPr>
              <a:t>Gavi</a:t>
            </a:r>
            <a:r>
              <a:rPr lang="en-US" sz="2000" b="0" dirty="0" smtClean="0">
                <a:latin typeface="+mn-lt"/>
              </a:rPr>
              <a:t> to support coverage.</a:t>
            </a:r>
          </a:p>
          <a:p>
            <a:endParaRPr lang="en-US" sz="2000" b="0" dirty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Definitions and sources are available in VIEW-hub at </a:t>
            </a:r>
            <a:r>
              <a:rPr lang="en-US" sz="2000" b="0" dirty="0" smtClean="0">
                <a:latin typeface="+mn-lt"/>
                <a:hlinkClick r:id="rId2"/>
              </a:rPr>
              <a:t>www.VIEW-hub.org</a:t>
            </a:r>
            <a:r>
              <a:rPr lang="en-US" sz="2000" b="0" dirty="0" smtClean="0">
                <a:latin typeface="+mn-lt"/>
              </a:rPr>
              <a:t>. </a:t>
            </a:r>
          </a:p>
          <a:p>
            <a:endParaRPr lang="en-US" sz="2000" b="0" dirty="0">
              <a:latin typeface="+mn-lt"/>
            </a:endParaRPr>
          </a:p>
          <a:p>
            <a:r>
              <a:rPr lang="en-US" sz="2000" b="0" dirty="0">
                <a:latin typeface="+mn-lt"/>
              </a:rPr>
              <a:t>The </a:t>
            </a:r>
            <a:r>
              <a:rPr lang="en-US" sz="2000" b="0" dirty="0" smtClean="0">
                <a:latin typeface="+mn-lt"/>
              </a:rPr>
              <a:t>most current VIEW-hub </a:t>
            </a:r>
            <a:r>
              <a:rPr lang="en-US" sz="2000" b="0" dirty="0">
                <a:latin typeface="+mn-lt"/>
              </a:rPr>
              <a:t>Report </a:t>
            </a:r>
            <a:r>
              <a:rPr lang="en-US" sz="2000" b="0" dirty="0" smtClean="0">
                <a:latin typeface="+mn-lt"/>
              </a:rPr>
              <a:t>and matching slides can </a:t>
            </a:r>
            <a:r>
              <a:rPr lang="en-US" sz="2000" b="0" dirty="0">
                <a:latin typeface="+mn-lt"/>
              </a:rPr>
              <a:t>be found </a:t>
            </a:r>
            <a:r>
              <a:rPr lang="en-US" sz="2000" b="0" dirty="0" smtClean="0">
                <a:latin typeface="+mn-lt"/>
              </a:rPr>
              <a:t>at: </a:t>
            </a:r>
            <a:r>
              <a:rPr lang="en-US" sz="2000" b="0" dirty="0">
                <a:latin typeface="+mn-lt"/>
                <a:hlinkClick r:id="rId3"/>
              </a:rPr>
              <a:t>http://</a:t>
            </a:r>
            <a:r>
              <a:rPr lang="en-US" sz="2000" b="0" dirty="0" smtClean="0">
                <a:latin typeface="+mn-lt"/>
                <a:hlinkClick r:id="rId3"/>
              </a:rPr>
              <a:t>www.jhsph.edu/research/centers-and-institutes/ivac/view-hub/index.html</a:t>
            </a:r>
            <a:r>
              <a:rPr lang="en-US" sz="2000" b="0" dirty="0" smtClean="0">
                <a:latin typeface="+mn-lt"/>
              </a:rPr>
              <a:t>.</a:t>
            </a:r>
          </a:p>
          <a:p>
            <a:endParaRPr lang="en-US" sz="2000" b="0" dirty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For any VIEW-hub-related inquiries, </a:t>
            </a:r>
            <a:r>
              <a:rPr lang="en-US" sz="2000" b="0" dirty="0">
                <a:latin typeface="+mn-lt"/>
              </a:rPr>
              <a:t>please </a:t>
            </a:r>
            <a:r>
              <a:rPr lang="en-US" sz="2000" b="0" dirty="0" smtClean="0">
                <a:latin typeface="+mn-lt"/>
              </a:rPr>
              <a:t>email </a:t>
            </a:r>
            <a:r>
              <a:rPr lang="en-US" sz="2000" b="0" dirty="0">
                <a:latin typeface="+mj-lt"/>
              </a:rPr>
              <a:t>Linh Nguyen at </a:t>
            </a:r>
            <a:r>
              <a:rPr lang="en-US" sz="2000" b="0" dirty="0" smtClean="0">
                <a:latin typeface="+mj-lt"/>
                <a:hlinkClick r:id="rId4"/>
              </a:rPr>
              <a:t>linh.nguyen@jhu.edu</a:t>
            </a:r>
            <a:r>
              <a:rPr lang="en-US" sz="2000" b="0" dirty="0" smtClean="0">
                <a:latin typeface="+mn-lt"/>
              </a:rPr>
              <a:t>.</a:t>
            </a:r>
          </a:p>
          <a:p>
            <a:endParaRPr lang="en-US" sz="2000" b="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85" y="0"/>
            <a:ext cx="2622015" cy="753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590" y="94593"/>
            <a:ext cx="8679853" cy="5414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</a:t>
            </a:r>
            <a:r>
              <a:rPr lang="en-US" sz="2800" b="0" dirty="0" smtClean="0">
                <a:latin typeface="+mj-lt"/>
                <a:ea typeface="ＭＳ Ｐゴシック" charset="-128"/>
                <a:cs typeface="ＭＳ Ｐゴシック" charset="-128"/>
              </a:rPr>
              <a:t>IPV Introduction </a:t>
            </a: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by Income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67" y="558391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IPV introduction in High-, Upper-, and Lower-Middle Income Countries</a:t>
            </a:r>
            <a:endParaRPr lang="en-US" sz="1400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321945"/>
              </p:ext>
            </p:extLst>
          </p:nvPr>
        </p:nvGraphicFramePr>
        <p:xfrm>
          <a:off x="0" y="838174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1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7048" y="163773"/>
            <a:ext cx="7543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ＭＳ Ｐゴシック" charset="-128"/>
              </a:rPr>
              <a:t>Global Hib Vaccine Introduction Status by Year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850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December2015.</a:t>
            </a:r>
            <a:endParaRPr lang="en-US" sz="1100" b="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850392"/>
            <a:ext cx="9144000" cy="5157216"/>
            <a:chOff x="0" y="850392"/>
            <a:chExt cx="9144000" cy="5157216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88261266"/>
                </p:ext>
              </p:extLst>
            </p:nvPr>
          </p:nvGraphicFramePr>
          <p:xfrm>
            <a:off x="0" y="850392"/>
            <a:ext cx="9144000" cy="5157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80368" y="1080792"/>
              <a:ext cx="83393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/>
            <p:cNvSpPr txBox="1"/>
            <p:nvPr/>
          </p:nvSpPr>
          <p:spPr>
            <a:xfrm>
              <a:off x="4957654" y="1086457"/>
              <a:ext cx="2349453" cy="29837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 smtClean="0">
                  <a:solidFill>
                    <a:schemeClr val="accent3">
                      <a:lumMod val="75000"/>
                    </a:schemeClr>
                  </a:solidFill>
                </a:rPr>
                <a:t>Target: 194 countries</a:t>
              </a:r>
              <a:endParaRPr lang="en-US" sz="1400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Global Hib Vaccine Introduction Status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0803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27873"/>
              </p:ext>
            </p:extLst>
          </p:nvPr>
        </p:nvGraphicFramePr>
        <p:xfrm>
          <a:off x="0" y="838200"/>
          <a:ext cx="9190567" cy="506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Box 555"/>
          <p:cNvSpPr txBox="1"/>
          <p:nvPr/>
        </p:nvSpPr>
        <p:spPr>
          <a:xfrm>
            <a:off x="709118" y="111966"/>
            <a:ext cx="733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Global Introduction Status of </a:t>
            </a:r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Hib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Vaccine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5" name="TextBox 4"/>
          <p:cNvSpPr txBox="1">
            <a:spLocks noChangeArrowheads="1"/>
          </p:cNvSpPr>
          <p:nvPr/>
        </p:nvSpPr>
        <p:spPr bwMode="auto">
          <a:xfrm>
            <a:off x="70894" y="585553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0641" r="16041" b="19102"/>
          <a:stretch/>
        </p:blipFill>
        <p:spPr>
          <a:xfrm>
            <a:off x="475488" y="850392"/>
            <a:ext cx="8193024" cy="501091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294466"/>
              </p:ext>
            </p:extLst>
          </p:nvPr>
        </p:nvGraphicFramePr>
        <p:xfrm>
          <a:off x="162836" y="5150330"/>
          <a:ext cx="2271891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(191)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9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1_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IVAC Master PPT v1 022810 AH">
  <a:themeElements>
    <a:clrScheme name="Yellow">
      <a:dk1>
        <a:sysClr val="windowText" lastClr="000000"/>
      </a:dk1>
      <a:lt1>
        <a:sysClr val="window" lastClr="FFFFFF"/>
      </a:lt1>
      <a:dk2>
        <a:srgbClr val="FDB911"/>
      </a:dk2>
      <a:lt2>
        <a:srgbClr val="FED46B"/>
      </a:lt2>
      <a:accent1>
        <a:srgbClr val="FDB911"/>
      </a:accent1>
      <a:accent2>
        <a:srgbClr val="FCB95D"/>
      </a:accent2>
      <a:accent3>
        <a:srgbClr val="FCC436"/>
      </a:accent3>
      <a:accent4>
        <a:srgbClr val="FED46B"/>
      </a:accent4>
      <a:accent5>
        <a:srgbClr val="FEF0CD"/>
      </a:accent5>
      <a:accent6>
        <a:srgbClr val="FEB80A"/>
      </a:accent6>
      <a:hlink>
        <a:srgbClr val="00192E"/>
      </a:hlink>
      <a:folHlink>
        <a:srgbClr val="003E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IVAC Master PPT v1 022810 AH">
  <a:themeElements>
    <a:clrScheme name="Yellow">
      <a:dk1>
        <a:sysClr val="windowText" lastClr="000000"/>
      </a:dk1>
      <a:lt1>
        <a:sysClr val="window" lastClr="FFFFFF"/>
      </a:lt1>
      <a:dk2>
        <a:srgbClr val="FDB911"/>
      </a:dk2>
      <a:lt2>
        <a:srgbClr val="FED46B"/>
      </a:lt2>
      <a:accent1>
        <a:srgbClr val="FDB911"/>
      </a:accent1>
      <a:accent2>
        <a:srgbClr val="FCB95D"/>
      </a:accent2>
      <a:accent3>
        <a:srgbClr val="FCC436"/>
      </a:accent3>
      <a:accent4>
        <a:srgbClr val="FED46B"/>
      </a:accent4>
      <a:accent5>
        <a:srgbClr val="FEF0CD"/>
      </a:accent5>
      <a:accent6>
        <a:srgbClr val="FEB80A"/>
      </a:accent6>
      <a:hlink>
        <a:srgbClr val="00192E"/>
      </a:hlink>
      <a:folHlink>
        <a:srgbClr val="003E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IVAC Master PPT v1 022810 AH">
  <a:themeElements>
    <a:clrScheme name="Custom 1">
      <a:dk1>
        <a:sysClr val="windowText" lastClr="000000"/>
      </a:dk1>
      <a:lt1>
        <a:sysClr val="window" lastClr="FFFFFF"/>
      </a:lt1>
      <a:dk2>
        <a:srgbClr val="008B98"/>
      </a:dk2>
      <a:lt2>
        <a:srgbClr val="D6ECFF"/>
      </a:lt2>
      <a:accent1>
        <a:srgbClr val="008B98"/>
      </a:accent1>
      <a:accent2>
        <a:srgbClr val="008B98"/>
      </a:accent2>
      <a:accent3>
        <a:srgbClr val="00DFF6"/>
      </a:accent3>
      <a:accent4>
        <a:srgbClr val="2DEBFF"/>
      </a:accent4>
      <a:accent5>
        <a:srgbClr val="89F4FF"/>
      </a:accent5>
      <a:accent6>
        <a:srgbClr val="B3F8FF"/>
      </a:accent6>
      <a:hlink>
        <a:srgbClr val="008B98"/>
      </a:hlink>
      <a:folHlink>
        <a:srgbClr val="008B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2_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2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2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">
  <a:themeElements>
    <a:clrScheme name="3_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3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3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neumoADIP">
  <a:themeElements>
    <a:clrScheme name="PneumoADIP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PneumoADI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PneumoADI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">
  <a:themeElements>
    <a:clrScheme name="4_blank 16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4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4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3">
        <a:dk1>
          <a:srgbClr val="000000"/>
        </a:dk1>
        <a:lt1>
          <a:srgbClr val="FFFFFF"/>
        </a:lt1>
        <a:dk2>
          <a:srgbClr val="236E78"/>
        </a:dk2>
        <a:lt2>
          <a:srgbClr val="808080"/>
        </a:lt2>
        <a:accent1>
          <a:srgbClr val="87003C"/>
        </a:accent1>
        <a:accent2>
          <a:srgbClr val="F09614"/>
        </a:accent2>
        <a:accent3>
          <a:srgbClr val="FFFFFF"/>
        </a:accent3>
        <a:accent4>
          <a:srgbClr val="000000"/>
        </a:accent4>
        <a:accent5>
          <a:srgbClr val="C3AAAF"/>
        </a:accent5>
        <a:accent6>
          <a:srgbClr val="D98711"/>
        </a:accent6>
        <a:hlink>
          <a:srgbClr val="5096AF"/>
        </a:hlink>
        <a:folHlink>
          <a:srgbClr val="A0C8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14">
        <a:dk1>
          <a:srgbClr val="000000"/>
        </a:dk1>
        <a:lt1>
          <a:srgbClr val="FFFFFF"/>
        </a:lt1>
        <a:dk2>
          <a:srgbClr val="288791"/>
        </a:dk2>
        <a:lt2>
          <a:srgbClr val="808080"/>
        </a:lt2>
        <a:accent1>
          <a:srgbClr val="87003C"/>
        </a:accent1>
        <a:accent2>
          <a:srgbClr val="F09614"/>
        </a:accent2>
        <a:accent3>
          <a:srgbClr val="FFFFFF"/>
        </a:accent3>
        <a:accent4>
          <a:srgbClr val="000000"/>
        </a:accent4>
        <a:accent5>
          <a:srgbClr val="C3AAAF"/>
        </a:accent5>
        <a:accent6>
          <a:srgbClr val="D98711"/>
        </a:accent6>
        <a:hlink>
          <a:srgbClr val="5096AF"/>
        </a:hlink>
        <a:folHlink>
          <a:srgbClr val="A0C8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1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IVAC Master PPT v1 022810 AH">
  <a:themeElements>
    <a:clrScheme name="Red">
      <a:dk1>
        <a:sysClr val="windowText" lastClr="000000"/>
      </a:dk1>
      <a:lt1>
        <a:sysClr val="window" lastClr="FFFFFF"/>
      </a:lt1>
      <a:dk2>
        <a:srgbClr val="AB003E"/>
      </a:dk2>
      <a:lt2>
        <a:srgbClr val="DE004F"/>
      </a:lt2>
      <a:accent1>
        <a:srgbClr val="AB003E"/>
      </a:accent1>
      <a:accent2>
        <a:srgbClr val="AB003E"/>
      </a:accent2>
      <a:accent3>
        <a:srgbClr val="DE004F"/>
      </a:accent3>
      <a:accent4>
        <a:srgbClr val="FF3B81"/>
      </a:accent4>
      <a:accent5>
        <a:srgbClr val="FF93BA"/>
      </a:accent5>
      <a:accent6>
        <a:srgbClr val="FFBDD5"/>
      </a:accent6>
      <a:hlink>
        <a:srgbClr val="AB003E"/>
      </a:hlink>
      <a:folHlink>
        <a:srgbClr val="DE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IVAC Master PPT v1 022810 AH">
  <a:themeElements>
    <a:clrScheme name="Red">
      <a:dk1>
        <a:sysClr val="windowText" lastClr="000000"/>
      </a:dk1>
      <a:lt1>
        <a:sysClr val="window" lastClr="FFFFFF"/>
      </a:lt1>
      <a:dk2>
        <a:srgbClr val="AB003E"/>
      </a:dk2>
      <a:lt2>
        <a:srgbClr val="DE004F"/>
      </a:lt2>
      <a:accent1>
        <a:srgbClr val="AB003E"/>
      </a:accent1>
      <a:accent2>
        <a:srgbClr val="AB003E"/>
      </a:accent2>
      <a:accent3>
        <a:srgbClr val="DE004F"/>
      </a:accent3>
      <a:accent4>
        <a:srgbClr val="FF3B81"/>
      </a:accent4>
      <a:accent5>
        <a:srgbClr val="FF93BA"/>
      </a:accent5>
      <a:accent6>
        <a:srgbClr val="FFBDD5"/>
      </a:accent6>
      <a:hlink>
        <a:srgbClr val="AB003E"/>
      </a:hlink>
      <a:folHlink>
        <a:srgbClr val="DE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ADIP_template_no tagline</Template>
  <TotalTime>44300</TotalTime>
  <Words>3406</Words>
  <Application>Microsoft Office PowerPoint</Application>
  <PresentationFormat>On-screen Show (4:3)</PresentationFormat>
  <Paragraphs>517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51</vt:i4>
      </vt:variant>
    </vt:vector>
  </HeadingPairs>
  <TitlesOfParts>
    <vt:vector size="71" baseType="lpstr">
      <vt:lpstr>MS PGothic</vt:lpstr>
      <vt:lpstr>Arial</vt:lpstr>
      <vt:lpstr>Arial Narrow</vt:lpstr>
      <vt:lpstr>Calibri</vt:lpstr>
      <vt:lpstr>Futura</vt:lpstr>
      <vt:lpstr>Symbol</vt:lpstr>
      <vt:lpstr>Times</vt:lpstr>
      <vt:lpstr>Wingdings</vt:lpstr>
      <vt:lpstr>1_Blank</vt:lpstr>
      <vt:lpstr>blank</vt:lpstr>
      <vt:lpstr>2_blank</vt:lpstr>
      <vt:lpstr>Custom Design</vt:lpstr>
      <vt:lpstr>3_blank</vt:lpstr>
      <vt:lpstr>PneumoADIP</vt:lpstr>
      <vt:lpstr>4_blank</vt:lpstr>
      <vt:lpstr>1_IVAC Master PPT v1 022810 AH</vt:lpstr>
      <vt:lpstr>2_IVAC Master PPT v1 022810 AH</vt:lpstr>
      <vt:lpstr>5_IVAC Master PPT v1 022810 AH</vt:lpstr>
      <vt:lpstr>6_IVAC Master PPT v1 022810 AH</vt:lpstr>
      <vt:lpstr>4_IVAC Master PPT v1 022810 AH</vt:lpstr>
      <vt:lpstr>VIEW-hub Report: Global Vaccine Introduction and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Hib Vaccine Introduction Status</vt:lpstr>
      <vt:lpstr>PowerPoint Presentation</vt:lpstr>
      <vt:lpstr>PowerPoint Presentation</vt:lpstr>
      <vt:lpstr>PowerPoint Presentation</vt:lpstr>
      <vt:lpstr>Global Coverage and Access to Hib Vaccine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Integrated Communications Corp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Applied Strategies</dc:creator>
  <cp:lastModifiedBy>Linh Nguyen</cp:lastModifiedBy>
  <cp:revision>1908</cp:revision>
  <cp:lastPrinted>2013-10-03T15:43:33Z</cp:lastPrinted>
  <dcterms:created xsi:type="dcterms:W3CDTF">2010-11-29T03:46:13Z</dcterms:created>
  <dcterms:modified xsi:type="dcterms:W3CDTF">2016-06-13T15:25:07Z</dcterms:modified>
</cp:coreProperties>
</file>